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2AE9B4A0-A65C-4F19-B2AE-7173F58B2A45}"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19901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2AE9B4A0-A65C-4F19-B2AE-7173F58B2A45}"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385964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2AE9B4A0-A65C-4F19-B2AE-7173F58B2A45}"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768944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122024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934346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023015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9541450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8" name="Footer Placeholder 7"/>
          <p:cNvSpPr>
            <a:spLocks noGrp="1"/>
          </p:cNvSpPr>
          <p:nvPr>
            <p:ph type="ftr" sz="quarter" idx="11"/>
          </p:nvPr>
        </p:nvSpPr>
        <p:spPr/>
        <p:txBody>
          <a:bodyPr/>
          <a:lstStyle/>
          <a:p>
            <a:endParaRPr lang="ar-SA">
              <a:solidFill>
                <a:prstClr val="white">
                  <a:tint val="75000"/>
                </a:prstClr>
              </a:solidFill>
            </a:endParaRPr>
          </a:p>
        </p:txBody>
      </p:sp>
      <p:sp>
        <p:nvSpPr>
          <p:cNvPr id="9" name="Slide Number Placeholder 8"/>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331754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4" name="Footer Placeholder 3"/>
          <p:cNvSpPr>
            <a:spLocks noGrp="1"/>
          </p:cNvSpPr>
          <p:nvPr>
            <p:ph type="ftr" sz="quarter" idx="11"/>
          </p:nvPr>
        </p:nvSpPr>
        <p:spPr/>
        <p:txBody>
          <a:bodyPr/>
          <a:lstStyle/>
          <a:p>
            <a:endParaRPr lang="ar-SA">
              <a:solidFill>
                <a:prstClr val="white">
                  <a:tint val="75000"/>
                </a:prstClr>
              </a:solidFill>
            </a:endParaRPr>
          </a:p>
        </p:txBody>
      </p:sp>
      <p:sp>
        <p:nvSpPr>
          <p:cNvPr id="5" name="Slide Number Placeholder 4"/>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818256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3" name="Footer Placeholder 2"/>
          <p:cNvSpPr>
            <a:spLocks noGrp="1"/>
          </p:cNvSpPr>
          <p:nvPr>
            <p:ph type="ftr" sz="quarter" idx="11"/>
          </p:nvPr>
        </p:nvSpPr>
        <p:spPr/>
        <p:txBody>
          <a:bodyPr/>
          <a:lstStyle/>
          <a:p>
            <a:endParaRPr lang="ar-SA">
              <a:solidFill>
                <a:prstClr val="white">
                  <a:tint val="75000"/>
                </a:prstClr>
              </a:solidFill>
            </a:endParaRPr>
          </a:p>
        </p:txBody>
      </p:sp>
      <p:sp>
        <p:nvSpPr>
          <p:cNvPr id="4" name="Slide Number Placeholder 3"/>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8578762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492700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2AE9B4A0-A65C-4F19-B2AE-7173F58B2A45}"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28733381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78653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092648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651643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AE9B4A0-A65C-4F19-B2AE-7173F58B2A45}"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85123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2AE9B4A0-A65C-4F19-B2AE-7173F58B2A45}"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352386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2AE9B4A0-A65C-4F19-B2AE-7173F58B2A45}" type="datetimeFigureOut">
              <a:rPr lang="ar-SA" smtClean="0"/>
              <a:t>24/10/1446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269307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2AE9B4A0-A65C-4F19-B2AE-7173F58B2A45}" type="datetimeFigureOut">
              <a:rPr lang="ar-SA" smtClean="0"/>
              <a:t>24/10/1446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2874900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E9B4A0-A65C-4F19-B2AE-7173F58B2A45}" type="datetimeFigureOut">
              <a:rPr lang="ar-SA" smtClean="0"/>
              <a:t>24/10/1446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533445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AE9B4A0-A65C-4F19-B2AE-7173F58B2A45}"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4229459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AE9B4A0-A65C-4F19-B2AE-7173F58B2A45}"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A2AD0FA1-B382-4D8D-8A2B-AE41439B28E5}" type="slidenum">
              <a:rPr lang="ar-SA" smtClean="0"/>
              <a:t>‹N°›</a:t>
            </a:fld>
            <a:endParaRPr lang="ar-SA"/>
          </a:p>
        </p:txBody>
      </p:sp>
    </p:spTree>
    <p:extLst>
      <p:ext uri="{BB962C8B-B14F-4D97-AF65-F5344CB8AC3E}">
        <p14:creationId xmlns:p14="http://schemas.microsoft.com/office/powerpoint/2010/main" val="2456697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E9B4A0-A65C-4F19-B2AE-7173F58B2A45}" type="datetimeFigureOut">
              <a:rPr lang="ar-SA" smtClean="0"/>
              <a:t>24/10/1446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2AD0FA1-B382-4D8D-8A2B-AE41439B28E5}" type="slidenum">
              <a:rPr lang="ar-SA" smtClean="0"/>
              <a:t>‹N°›</a:t>
            </a:fld>
            <a:endParaRPr lang="ar-SA"/>
          </a:p>
        </p:txBody>
      </p:sp>
    </p:spTree>
    <p:extLst>
      <p:ext uri="{BB962C8B-B14F-4D97-AF65-F5344CB8AC3E}">
        <p14:creationId xmlns:p14="http://schemas.microsoft.com/office/powerpoint/2010/main" val="1470991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6281537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ar-SA"/>
          </a:p>
        </p:txBody>
      </p:sp>
      <p:sp>
        <p:nvSpPr>
          <p:cNvPr id="3" name="Sous-titre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3733635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03564" y="775855"/>
            <a:ext cx="10432472" cy="6740307"/>
          </a:xfrm>
          <a:prstGeom prst="rect">
            <a:avLst/>
          </a:prstGeom>
          <a:noFill/>
        </p:spPr>
        <p:txBody>
          <a:bodyPr wrap="square" rtlCol="0">
            <a:spAutoFit/>
          </a:bodyPr>
          <a:lstStyle/>
          <a:p>
            <a:pPr algn="just"/>
            <a:r>
              <a:rPr lang="ar-TN" sz="5400" b="1" dirty="0">
                <a:solidFill>
                  <a:prstClr val="white"/>
                </a:solidFill>
              </a:rPr>
              <a:t>- الاختصاصات العادية</a:t>
            </a:r>
            <a:endParaRPr lang="fr-FR" sz="5400" b="1" dirty="0">
              <a:solidFill>
                <a:prstClr val="white"/>
              </a:solidFill>
            </a:endParaRPr>
          </a:p>
          <a:p>
            <a:pPr algn="just"/>
            <a:r>
              <a:rPr lang="ar-TN" sz="5400" dirty="0">
                <a:solidFill>
                  <a:prstClr val="white"/>
                </a:solidFill>
              </a:rPr>
              <a:t> </a:t>
            </a:r>
            <a:r>
              <a:rPr lang="ar-SA" sz="5400" dirty="0">
                <a:solidFill>
                  <a:prstClr val="white"/>
                </a:solidFill>
              </a:rPr>
              <a:t>يقصد بالاختصاصات العادية تلك التي تكون فيها البلاد مستقرة ولا يوجد فيها حالات استثنائية، هنا يمارس الرئيس اختصاصات واسعة في الظروف العادية، تنفيذية وتشريعية وقضائية، كما یتمتع بحصانة شاملة لكل أعماله أثناء ممارسته لمهام منصبه، </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2270910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1091" y="1748136"/>
            <a:ext cx="8728364" cy="3046988"/>
          </a:xfrm>
          <a:prstGeom prst="rect">
            <a:avLst/>
          </a:prstGeom>
        </p:spPr>
        <p:txBody>
          <a:bodyPr wrap="square">
            <a:spAutoFit/>
          </a:bodyPr>
          <a:lstStyle/>
          <a:p>
            <a:pPr algn="just"/>
            <a:r>
              <a:rPr lang="ar-SA" sz="4800" dirty="0">
                <a:solidFill>
                  <a:prstClr val="white"/>
                </a:solidFill>
              </a:rPr>
              <a:t>ولا يعتبر مسئولا ولا تجوز محاكمته إلا في حالة </a:t>
            </a:r>
            <a:r>
              <a:rPr lang="ar-SA" sz="4800" dirty="0" err="1">
                <a:solidFill>
                  <a:prstClr val="white"/>
                </a:solidFill>
              </a:rPr>
              <a:t>الخیانة</a:t>
            </a:r>
            <a:r>
              <a:rPr lang="ar-SA" sz="4800" dirty="0">
                <a:solidFill>
                  <a:prstClr val="white"/>
                </a:solidFill>
              </a:rPr>
              <a:t> العظمى. بالتالي انعدام المسؤولية تؤدي إلى اتساع اختصاصات </a:t>
            </a:r>
            <a:r>
              <a:rPr lang="ar-SA" sz="4800" dirty="0" err="1">
                <a:solidFill>
                  <a:prstClr val="white"/>
                </a:solidFill>
              </a:rPr>
              <a:t>الرئیس</a:t>
            </a:r>
            <a:r>
              <a:rPr lang="ar-SA" sz="4800" dirty="0">
                <a:solidFill>
                  <a:prstClr val="white"/>
                </a:solidFill>
              </a:rPr>
              <a:t> </a:t>
            </a:r>
            <a:r>
              <a:rPr lang="ar-SA" sz="4800" dirty="0" err="1">
                <a:solidFill>
                  <a:prstClr val="white"/>
                </a:solidFill>
              </a:rPr>
              <a:t>وزیادة</a:t>
            </a:r>
            <a:r>
              <a:rPr lang="ar-SA" sz="4800" dirty="0">
                <a:solidFill>
                  <a:prstClr val="white"/>
                </a:solidFill>
              </a:rPr>
              <a:t> قوته إزاء السلطات الأخرى</a:t>
            </a:r>
            <a:r>
              <a:rPr lang="en-US" sz="4800" dirty="0">
                <a:solidFill>
                  <a:prstClr val="white"/>
                </a:solidFill>
              </a:rPr>
              <a:t>.</a:t>
            </a:r>
            <a:endParaRPr lang="ar-SA" sz="4800" dirty="0">
              <a:solidFill>
                <a:prstClr val="white"/>
              </a:solidFill>
            </a:endParaRPr>
          </a:p>
        </p:txBody>
      </p:sp>
    </p:spTree>
    <p:extLst>
      <p:ext uri="{BB962C8B-B14F-4D97-AF65-F5344CB8AC3E}">
        <p14:creationId xmlns:p14="http://schemas.microsoft.com/office/powerpoint/2010/main" val="4220646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19225" y="1399735"/>
            <a:ext cx="11007757" cy="6740307"/>
          </a:xfrm>
          <a:prstGeom prst="rect">
            <a:avLst/>
          </a:prstGeom>
          <a:noFill/>
        </p:spPr>
        <p:txBody>
          <a:bodyPr wrap="square" rtlCol="0">
            <a:spAutoFit/>
          </a:bodyPr>
          <a:lstStyle/>
          <a:p>
            <a:pPr algn="just"/>
            <a:r>
              <a:rPr lang="ar-SA" sz="5400" dirty="0">
                <a:solidFill>
                  <a:prstClr val="white"/>
                </a:solidFill>
              </a:rPr>
              <a:t>ومن أهم اختصاصات الرئیس الفرنسي، التي حددها دستور 1958، ما </a:t>
            </a:r>
            <a:r>
              <a:rPr lang="ar-SA" sz="5400" dirty="0" err="1">
                <a:solidFill>
                  <a:prstClr val="white"/>
                </a:solidFill>
              </a:rPr>
              <a:t>یأتي:</a:t>
            </a:r>
            <a:r>
              <a:rPr lang="ar-SA" sz="5400" dirty="0">
                <a:solidFill>
                  <a:prstClr val="white"/>
                </a:solidFill>
              </a:rPr>
              <a:t> </a:t>
            </a:r>
            <a:endParaRPr lang="fr-FR" sz="5400" dirty="0">
              <a:solidFill>
                <a:prstClr val="white"/>
              </a:solidFill>
            </a:endParaRPr>
          </a:p>
          <a:p>
            <a:pPr algn="just"/>
            <a:r>
              <a:rPr lang="ar-MA" sz="5400" dirty="0">
                <a:solidFill>
                  <a:prstClr val="white"/>
                </a:solidFill>
              </a:rPr>
              <a:t>1- </a:t>
            </a:r>
            <a:r>
              <a:rPr lang="ar-SA" sz="5400" dirty="0">
                <a:solidFill>
                  <a:prstClr val="white"/>
                </a:solidFill>
              </a:rPr>
              <a:t>في علاقته بالبرلمان :</a:t>
            </a:r>
            <a:r>
              <a:rPr lang="ar-SA" sz="5400" dirty="0" err="1">
                <a:solidFill>
                  <a:prstClr val="white"/>
                </a:solidFill>
              </a:rPr>
              <a:t>یتمتع</a:t>
            </a:r>
            <a:r>
              <a:rPr lang="ar-SA" sz="5400" dirty="0">
                <a:solidFill>
                  <a:prstClr val="white"/>
                </a:solidFill>
              </a:rPr>
              <a:t> الرئیس بسلطة إعادة القانون إلى الجمعیة الوطنیة لدراسته مرة أخرى، وتدخله في تحدید أدوار انعقادها، وله الحق في مخاطبتها، والحق في حلها من دون موافقة الحكومة</a:t>
            </a:r>
            <a:r>
              <a:rPr lang="en-US" sz="5400" dirty="0">
                <a:solidFill>
                  <a:prstClr val="white"/>
                </a:solidFill>
              </a:rPr>
              <a:t>.</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3782094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45127" y="1791501"/>
            <a:ext cx="10551622" cy="4247317"/>
          </a:xfrm>
          <a:prstGeom prst="rect">
            <a:avLst/>
          </a:prstGeom>
          <a:noFill/>
        </p:spPr>
        <p:txBody>
          <a:bodyPr wrap="square" rtlCol="0">
            <a:spAutoFit/>
          </a:bodyPr>
          <a:lstStyle/>
          <a:p>
            <a:pPr algn="just"/>
            <a:r>
              <a:rPr lang="ar-MA" sz="5400" dirty="0">
                <a:solidFill>
                  <a:prstClr val="white"/>
                </a:solidFill>
              </a:rPr>
              <a:t> </a:t>
            </a:r>
            <a:r>
              <a:rPr lang="ar-SA" sz="5400" dirty="0">
                <a:solidFill>
                  <a:prstClr val="white"/>
                </a:solidFill>
              </a:rPr>
              <a:t>يحق حل الجمعیة الوطنیة من قبل الرئیس بعد التشاور مع الوزير الأول، ورؤساء المجالس، دون اشتراط موافقة جهة أخرى، على أن يقوم خلال فترة لا تتعدى 40 يوما من حل الجمعية بالدعوة إلى تنظيم انتخابات نيابية جديدة. </a:t>
            </a:r>
            <a:endParaRPr lang="fr-FR" sz="5400" dirty="0">
              <a:solidFill>
                <a:prstClr val="white"/>
              </a:solidFill>
            </a:endParaRPr>
          </a:p>
        </p:txBody>
      </p:sp>
    </p:spTree>
    <p:extLst>
      <p:ext uri="{BB962C8B-B14F-4D97-AF65-F5344CB8AC3E}">
        <p14:creationId xmlns:p14="http://schemas.microsoft.com/office/powerpoint/2010/main" val="2072520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93828" y="2610683"/>
            <a:ext cx="10761783" cy="4247317"/>
          </a:xfrm>
          <a:prstGeom prst="rect">
            <a:avLst/>
          </a:prstGeom>
          <a:noFill/>
        </p:spPr>
        <p:txBody>
          <a:bodyPr wrap="square" rtlCol="0">
            <a:spAutoFit/>
          </a:bodyPr>
          <a:lstStyle/>
          <a:p>
            <a:pPr algn="just"/>
            <a:r>
              <a:rPr lang="ar-SA" sz="5400" dirty="0">
                <a:solidFill>
                  <a:prstClr val="white"/>
                </a:solidFill>
              </a:rPr>
              <a:t>وبالرغم مما تقدم، فإن سلطة الرئیس الفرنسي في حل الجمعیة الوطنیة، مقیدة في إطار حالتین، وهما: عدم إمكانیة حلها إذا لم تكمل عاما من عمرها. وحظر حلها في الظروف الاستثنائیة.</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3167753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75249" y="872197"/>
            <a:ext cx="11141613" cy="5078313"/>
          </a:xfrm>
          <a:prstGeom prst="rect">
            <a:avLst/>
          </a:prstGeom>
          <a:noFill/>
        </p:spPr>
        <p:txBody>
          <a:bodyPr wrap="square" rtlCol="0">
            <a:spAutoFit/>
          </a:bodyPr>
          <a:lstStyle/>
          <a:p>
            <a:pPr algn="just"/>
            <a:r>
              <a:rPr lang="ar-SA" sz="5400" dirty="0">
                <a:solidFill>
                  <a:prstClr val="white"/>
                </a:solidFill>
              </a:rPr>
              <a:t>2</a:t>
            </a:r>
            <a:r>
              <a:rPr lang="ar-MA" sz="5400" dirty="0">
                <a:solidFill>
                  <a:prstClr val="white"/>
                </a:solidFill>
              </a:rPr>
              <a:t>- </a:t>
            </a:r>
            <a:r>
              <a:rPr lang="ar-SA" sz="5400" dirty="0">
                <a:solidFill>
                  <a:prstClr val="white"/>
                </a:solidFill>
              </a:rPr>
              <a:t>اللجوء للاستفتاء الشعبي بموجب المادة 11 من الدستور التي تنص على </a:t>
            </a:r>
            <a:r>
              <a:rPr lang="ar-SA" sz="5400" dirty="0" err="1">
                <a:solidFill>
                  <a:prstClr val="white"/>
                </a:solidFill>
              </a:rPr>
              <a:t>أنه </a:t>
            </a:r>
            <a:r>
              <a:rPr lang="ar-SA" sz="5400" dirty="0">
                <a:solidFill>
                  <a:prstClr val="white"/>
                </a:solidFill>
              </a:rPr>
              <a:t>"يجوز رئيس الجمهورية بناء على اقتراح تقدمه الحكومة، خلال الدورات البرلمانية، أو بناء على اقتراح مشترك من جانب مجلسي البرلمان ومنشور في الجريدة </a:t>
            </a:r>
            <a:r>
              <a:rPr lang="ar-SA" sz="5400" dirty="0" err="1">
                <a:solidFill>
                  <a:prstClr val="white"/>
                </a:solidFill>
              </a:rPr>
              <a:t>الرسمية،</a:t>
            </a:r>
            <a:r>
              <a:rPr lang="ar-SA" sz="5400" dirty="0">
                <a:solidFill>
                  <a:prstClr val="white"/>
                </a:solidFill>
              </a:rPr>
              <a:t> </a:t>
            </a:r>
            <a:endParaRPr lang="fr-FR" sz="5400" dirty="0">
              <a:solidFill>
                <a:prstClr val="white"/>
              </a:solidFill>
            </a:endParaRPr>
          </a:p>
        </p:txBody>
      </p:sp>
    </p:spTree>
    <p:extLst>
      <p:ext uri="{BB962C8B-B14F-4D97-AF65-F5344CB8AC3E}">
        <p14:creationId xmlns:p14="http://schemas.microsoft.com/office/powerpoint/2010/main" val="2487427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86690" y="2610683"/>
            <a:ext cx="10113819" cy="5078313"/>
          </a:xfrm>
          <a:prstGeom prst="rect">
            <a:avLst/>
          </a:prstGeom>
          <a:noFill/>
        </p:spPr>
        <p:txBody>
          <a:bodyPr wrap="square" rtlCol="0">
            <a:spAutoFit/>
          </a:bodyPr>
          <a:lstStyle/>
          <a:p>
            <a:pPr algn="just"/>
            <a:r>
              <a:rPr lang="ar-SA" sz="5400" dirty="0">
                <a:solidFill>
                  <a:prstClr val="white"/>
                </a:solidFill>
              </a:rPr>
              <a:t>أن يعرض على الاستفتاء كل مشروع قانون يتعلق بتنظيم السلطات العامة أو بتصديق اتفاقية تخص مجموعة الدول الفرنسية أو معاهدة في شأنها أن تؤثر على سير المؤسسات .</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1028652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04911" y="393896"/>
            <a:ext cx="11211951" cy="6740307"/>
          </a:xfrm>
          <a:prstGeom prst="rect">
            <a:avLst/>
          </a:prstGeom>
          <a:noFill/>
        </p:spPr>
        <p:txBody>
          <a:bodyPr wrap="square" rtlCol="0">
            <a:spAutoFit/>
          </a:bodyPr>
          <a:lstStyle/>
          <a:p>
            <a:pPr algn="just"/>
            <a:r>
              <a:rPr lang="ar-SA" sz="5400">
                <a:solidFill>
                  <a:prstClr val="white"/>
                </a:solidFill>
              </a:rPr>
              <a:t>3</a:t>
            </a:r>
            <a:r>
              <a:rPr lang="ar-MA" sz="5400">
                <a:solidFill>
                  <a:prstClr val="white"/>
                </a:solidFill>
              </a:rPr>
              <a:t>- </a:t>
            </a:r>
            <a:r>
              <a:rPr lang="ar-SA" sz="5400" dirty="0">
                <a:solidFill>
                  <a:prstClr val="white"/>
                </a:solidFill>
              </a:rPr>
              <a:t>مخاطبة البرلمان، وهو حق تقليدي للرئيس عرف في ظل العهدين السابقين لكنه كان مشروطا حينذاك بموافقة رئيس </a:t>
            </a:r>
            <a:r>
              <a:rPr lang="ar-SA" sz="5400" dirty="0" err="1">
                <a:solidFill>
                  <a:prstClr val="white"/>
                </a:solidFill>
              </a:rPr>
              <a:t>الحكومة.</a:t>
            </a:r>
            <a:r>
              <a:rPr lang="ar-SA" sz="5400" dirty="0">
                <a:solidFill>
                  <a:prstClr val="white"/>
                </a:solidFill>
              </a:rPr>
              <a:t> وتقرأ رسائل الرئيس من طرف شخصية برلمانية يختارها بنفسه، وهي عادة ما تكون رئيس الجمعية الوطنية ورئيس مجلس </a:t>
            </a:r>
            <a:r>
              <a:rPr lang="ar-SA" sz="5400" dirty="0" err="1">
                <a:solidFill>
                  <a:prstClr val="white"/>
                </a:solidFill>
              </a:rPr>
              <a:t>الشيوخ.</a:t>
            </a:r>
            <a:r>
              <a:rPr lang="ar-SA" sz="5400" dirty="0">
                <a:solidFill>
                  <a:prstClr val="white"/>
                </a:solidFill>
              </a:rPr>
              <a:t> ولا تتبع هذه القراءة أية مناقشة من قبل أعضاء البرلمان.</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41402034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31766" y="974292"/>
            <a:ext cx="10631979" cy="7571303"/>
          </a:xfrm>
          <a:prstGeom prst="rect">
            <a:avLst/>
          </a:prstGeom>
          <a:noFill/>
        </p:spPr>
        <p:txBody>
          <a:bodyPr wrap="square" rtlCol="0">
            <a:spAutoFit/>
          </a:bodyPr>
          <a:lstStyle/>
          <a:p>
            <a:pPr algn="just"/>
            <a:r>
              <a:rPr lang="ar-SA" sz="5400" dirty="0">
                <a:solidFill>
                  <a:prstClr val="white"/>
                </a:solidFill>
              </a:rPr>
              <a:t>4</a:t>
            </a:r>
            <a:r>
              <a:rPr lang="ar-MA" sz="5400" dirty="0">
                <a:solidFill>
                  <a:prstClr val="white"/>
                </a:solidFill>
              </a:rPr>
              <a:t>- </a:t>
            </a:r>
            <a:r>
              <a:rPr lang="ar-SA" sz="5400" dirty="0">
                <a:solidFill>
                  <a:prstClr val="white"/>
                </a:solidFill>
              </a:rPr>
              <a:t>تعیین أعضاء الحكومة، حیث يعين الوزیر الأول ثم يعين الوزراء بناء على اقتراح الأخیر ومن ثم تطرح تشكیلة الحكومة على البرلمان لنیل </a:t>
            </a:r>
            <a:r>
              <a:rPr lang="ar-SA" sz="5400" dirty="0" err="1">
                <a:solidFill>
                  <a:prstClr val="white"/>
                </a:solidFill>
              </a:rPr>
              <a:t>ثقته.</a:t>
            </a:r>
            <a:r>
              <a:rPr lang="ar-SA" sz="5400" dirty="0">
                <a:solidFill>
                  <a:prstClr val="white"/>
                </a:solidFill>
              </a:rPr>
              <a:t> كما إن الرئیس هو الذي یرأس الحكومة، ولا یحل مكانه الوزیر الأول إلا بناء على تفویض علني وجزئي من رئيس </a:t>
            </a:r>
            <a:r>
              <a:rPr lang="ar-SA" sz="5400" dirty="0" err="1">
                <a:solidFill>
                  <a:prstClr val="white"/>
                </a:solidFill>
              </a:rPr>
              <a:t>الجمهوریة.</a:t>
            </a:r>
            <a:r>
              <a:rPr lang="ar-SA" sz="5400" dirty="0">
                <a:solidFill>
                  <a:prstClr val="white"/>
                </a:solidFill>
              </a:rPr>
              <a:t> </a:t>
            </a:r>
            <a:endParaRPr lang="fr-FR" sz="5400" dirty="0">
              <a:solidFill>
                <a:prstClr val="white"/>
              </a:solidFill>
            </a:endParaRPr>
          </a:p>
          <a:p>
            <a:pPr algn="just"/>
            <a:r>
              <a:rPr lang="x-none" sz="5400" dirty="0">
                <a:solidFill>
                  <a:prstClr val="white"/>
                </a:solidFill>
              </a:rPr>
              <a:t> </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960051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66799" y="1790860"/>
            <a:ext cx="9975273" cy="5078313"/>
          </a:xfrm>
          <a:prstGeom prst="rect">
            <a:avLst/>
          </a:prstGeom>
          <a:noFill/>
        </p:spPr>
        <p:txBody>
          <a:bodyPr wrap="square" rtlCol="0">
            <a:spAutoFit/>
          </a:bodyPr>
          <a:lstStyle/>
          <a:p>
            <a:pPr algn="just"/>
            <a:r>
              <a:rPr lang="ar-SA" sz="5400" dirty="0">
                <a:solidFill>
                  <a:prstClr val="white"/>
                </a:solidFill>
              </a:rPr>
              <a:t>5</a:t>
            </a:r>
            <a:r>
              <a:rPr lang="ar-MA" sz="5400" dirty="0">
                <a:solidFill>
                  <a:prstClr val="white"/>
                </a:solidFill>
              </a:rPr>
              <a:t>- </a:t>
            </a:r>
            <a:r>
              <a:rPr lang="ar-SA" sz="5400" dirty="0">
                <a:solidFill>
                  <a:prstClr val="white"/>
                </a:solidFill>
              </a:rPr>
              <a:t>استقالة الحكومة: هو الجهة التي تقدم لها الحكومة استقالتها بناء على اقتراح برلماني بسحب الثقة، أو بناء على طرح الحكومة الثقة بنفسها لعدم موافقة النواب على سیاستها في موضوع ما</a:t>
            </a:r>
            <a:r>
              <a:rPr lang="en-US" sz="5400" dirty="0">
                <a:solidFill>
                  <a:prstClr val="white"/>
                </a:solidFill>
              </a:rPr>
              <a:t>.</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1994365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750" y="1784611"/>
            <a:ext cx="10536702" cy="4524315"/>
          </a:xfrm>
          <a:prstGeom prst="rect">
            <a:avLst/>
          </a:prstGeom>
        </p:spPr>
        <p:txBody>
          <a:bodyPr wrap="square">
            <a:spAutoFit/>
          </a:bodyPr>
          <a:lstStyle/>
          <a:p>
            <a:pPr algn="just"/>
            <a:r>
              <a:rPr lang="ar-TN" sz="4800" b="1" dirty="0">
                <a:solidFill>
                  <a:prstClr val="white"/>
                </a:solidFill>
              </a:rPr>
              <a:t>الفرع الأول: </a:t>
            </a:r>
            <a:r>
              <a:rPr lang="ar-SA" sz="4800" b="1" dirty="0">
                <a:solidFill>
                  <a:prstClr val="white"/>
                </a:solidFill>
              </a:rPr>
              <a:t>خصائص </a:t>
            </a:r>
            <a:r>
              <a:rPr lang="ar-TN" sz="4800" b="1" dirty="0">
                <a:solidFill>
                  <a:prstClr val="white"/>
                </a:solidFill>
              </a:rPr>
              <a:t>السلطة التنفيذية</a:t>
            </a:r>
            <a:endParaRPr lang="fr-FR" sz="4800" b="1" dirty="0">
              <a:solidFill>
                <a:prstClr val="white"/>
              </a:solidFill>
            </a:endParaRPr>
          </a:p>
          <a:p>
            <a:pPr algn="just"/>
            <a:r>
              <a:rPr lang="ar-SA" sz="4800" dirty="0">
                <a:solidFill>
                  <a:prstClr val="white"/>
                </a:solidFill>
              </a:rPr>
              <a:t>تتميز السلطة التنفیذیة </a:t>
            </a:r>
            <a:r>
              <a:rPr lang="ar-SA" sz="4800" dirty="0" err="1">
                <a:solidFill>
                  <a:prstClr val="white"/>
                </a:solidFill>
              </a:rPr>
              <a:t>بالثنائیة</a:t>
            </a:r>
            <a:r>
              <a:rPr lang="ar-SA" sz="4800" dirty="0">
                <a:solidFill>
                  <a:prstClr val="white"/>
                </a:solidFill>
              </a:rPr>
              <a:t> (رئیس الجمهوریة ورئیس الحكومة)، لا تعني وجود فصل صلب في العلاقة بینهما، ذلك لان الحكومة تدیر سیاسة الدولة بقرارات تتخذ في مجلس الوزراء الذي ینعقد برئاسة الرئیس، الذي تغطي فاعلیته على أنشطة الحكومة، </a:t>
            </a:r>
            <a:endParaRPr lang="fr-FR" sz="4800" dirty="0">
              <a:solidFill>
                <a:prstClr val="white"/>
              </a:solidFill>
            </a:endParaRPr>
          </a:p>
        </p:txBody>
      </p:sp>
    </p:spTree>
    <p:extLst>
      <p:ext uri="{BB962C8B-B14F-4D97-AF65-F5344CB8AC3E}">
        <p14:creationId xmlns:p14="http://schemas.microsoft.com/office/powerpoint/2010/main" val="24081853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34291" y="1472632"/>
            <a:ext cx="10805053" cy="5632311"/>
          </a:xfrm>
          <a:prstGeom prst="rect">
            <a:avLst/>
          </a:prstGeom>
          <a:noFill/>
        </p:spPr>
        <p:txBody>
          <a:bodyPr wrap="square" rtlCol="0">
            <a:spAutoFit/>
          </a:bodyPr>
          <a:lstStyle/>
          <a:p>
            <a:pPr algn="just"/>
            <a:r>
              <a:rPr lang="ar-SA" sz="4000" dirty="0">
                <a:solidFill>
                  <a:prstClr val="white"/>
                </a:solidFill>
              </a:rPr>
              <a:t>6</a:t>
            </a:r>
            <a:r>
              <a:rPr lang="ar-MA" sz="4000" dirty="0">
                <a:solidFill>
                  <a:prstClr val="white"/>
                </a:solidFill>
              </a:rPr>
              <a:t>- </a:t>
            </a:r>
            <a:r>
              <a:rPr lang="ar-SA" sz="4000" dirty="0">
                <a:solidFill>
                  <a:prstClr val="white"/>
                </a:solidFill>
              </a:rPr>
              <a:t>رئيس الجمهوریة هو القائد الأعلى للجیوش الفرنسیة، وهو رئيس لكافة المجالس واللجان العلیا الخاصة بالدفاع الوطني</a:t>
            </a:r>
            <a:r>
              <a:rPr lang="en-US" sz="4000" dirty="0">
                <a:solidFill>
                  <a:prstClr val="white"/>
                </a:solidFill>
              </a:rPr>
              <a:t>.</a:t>
            </a:r>
            <a:endParaRPr lang="fr-FR" sz="4000" dirty="0">
              <a:solidFill>
                <a:prstClr val="white"/>
              </a:solidFill>
            </a:endParaRPr>
          </a:p>
          <a:p>
            <a:pPr algn="just"/>
            <a:r>
              <a:rPr lang="ar-SA" sz="4000" dirty="0">
                <a:solidFill>
                  <a:prstClr val="white"/>
                </a:solidFill>
              </a:rPr>
              <a:t>7</a:t>
            </a:r>
            <a:r>
              <a:rPr lang="ar-MA" sz="4000" dirty="0">
                <a:solidFill>
                  <a:prstClr val="white"/>
                </a:solidFill>
              </a:rPr>
              <a:t>- </a:t>
            </a:r>
            <a:r>
              <a:rPr lang="ar-SA" sz="4000" dirty="0">
                <a:solidFill>
                  <a:prstClr val="white"/>
                </a:solidFill>
              </a:rPr>
              <a:t>في المجال الخارجي له دور اعتماد السفراء والمبعوثین الدبلوماسیین فوق العادة لدى الدول الأجنبية، كما یتولى السفراء والمبعوثین فوق العادة الأجانب </a:t>
            </a:r>
            <a:r>
              <a:rPr lang="ar-SA" sz="4000" dirty="0" err="1">
                <a:solidFill>
                  <a:prstClr val="white"/>
                </a:solidFill>
              </a:rPr>
              <a:t>لدیه</a:t>
            </a:r>
            <a:r>
              <a:rPr lang="en-US" sz="4000" dirty="0">
                <a:solidFill>
                  <a:prstClr val="white"/>
                </a:solidFill>
              </a:rPr>
              <a:t>.</a:t>
            </a:r>
            <a:r>
              <a:rPr lang="ar-SA" sz="4000" dirty="0">
                <a:solidFill>
                  <a:prstClr val="white"/>
                </a:solidFill>
              </a:rPr>
              <a:t>و ضمان الاستقلال الوطني وسلامة الدولة واحترام المعاهدات التي تبرمها</a:t>
            </a:r>
            <a:r>
              <a:rPr lang="en-US" sz="4000" dirty="0">
                <a:solidFill>
                  <a:prstClr val="white"/>
                </a:solidFill>
              </a:rPr>
              <a:t>.</a:t>
            </a:r>
            <a:endParaRPr lang="fr-FR" sz="4000" dirty="0">
              <a:solidFill>
                <a:prstClr val="white"/>
              </a:solidFill>
            </a:endParaRPr>
          </a:p>
          <a:p>
            <a:pPr algn="just"/>
            <a:r>
              <a:rPr lang="en-US" sz="4000" dirty="0">
                <a:solidFill>
                  <a:prstClr val="white"/>
                </a:solidFill>
              </a:rPr>
              <a:t> </a:t>
            </a:r>
            <a:r>
              <a:rPr lang="ar-SA" sz="4000" dirty="0">
                <a:solidFill>
                  <a:prstClr val="white"/>
                </a:solidFill>
              </a:rPr>
              <a:t>8</a:t>
            </a:r>
            <a:r>
              <a:rPr lang="ar-MA" sz="4000" dirty="0">
                <a:solidFill>
                  <a:prstClr val="white"/>
                </a:solidFill>
              </a:rPr>
              <a:t>-</a:t>
            </a:r>
            <a:r>
              <a:rPr lang="ar-SA" sz="4000" dirty="0" err="1">
                <a:solidFill>
                  <a:prstClr val="white"/>
                </a:solidFill>
              </a:rPr>
              <a:t>تعدیل</a:t>
            </a:r>
            <a:r>
              <a:rPr lang="ar-SA" sz="4000" dirty="0">
                <a:solidFill>
                  <a:prstClr val="white"/>
                </a:solidFill>
              </a:rPr>
              <a:t> الدستور بناء على اقتراح من الوزیر الأول، أو بناء على اقتراح أعضاء البرلمان</a:t>
            </a:r>
            <a:r>
              <a:rPr lang="en-US" sz="4000" dirty="0">
                <a:solidFill>
                  <a:prstClr val="white"/>
                </a:solidFill>
              </a:rPr>
              <a:t>.</a:t>
            </a:r>
            <a:endParaRPr lang="fr-FR" sz="4000" dirty="0">
              <a:solidFill>
                <a:prstClr val="white"/>
              </a:solidFill>
            </a:endParaRPr>
          </a:p>
          <a:p>
            <a:pPr algn="just"/>
            <a:endParaRPr lang="fr-FR" sz="4000" dirty="0">
              <a:solidFill>
                <a:prstClr val="white"/>
              </a:solidFill>
            </a:endParaRPr>
          </a:p>
        </p:txBody>
      </p:sp>
    </p:spTree>
    <p:extLst>
      <p:ext uri="{BB962C8B-B14F-4D97-AF65-F5344CB8AC3E}">
        <p14:creationId xmlns:p14="http://schemas.microsoft.com/office/powerpoint/2010/main" val="2197661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4572" y="1347089"/>
            <a:ext cx="11155679" cy="5078313"/>
          </a:xfrm>
          <a:prstGeom prst="rect">
            <a:avLst/>
          </a:prstGeom>
          <a:noFill/>
        </p:spPr>
        <p:txBody>
          <a:bodyPr wrap="square" rtlCol="0">
            <a:spAutoFit/>
          </a:bodyPr>
          <a:lstStyle/>
          <a:p>
            <a:pPr algn="just"/>
            <a:r>
              <a:rPr lang="ar-SA" sz="5400" dirty="0">
                <a:solidFill>
                  <a:prstClr val="white"/>
                </a:solidFill>
              </a:rPr>
              <a:t>3</a:t>
            </a:r>
            <a:r>
              <a:rPr lang="ar-MA" sz="5400" dirty="0">
                <a:solidFill>
                  <a:prstClr val="white"/>
                </a:solidFill>
              </a:rPr>
              <a:t>- </a:t>
            </a:r>
            <a:r>
              <a:rPr lang="ar-SA" sz="5400" dirty="0">
                <a:solidFill>
                  <a:prstClr val="white"/>
                </a:solidFill>
              </a:rPr>
              <a:t>یمارس الرئیس الفرنسي صلاحیات قضائیة تكمن في إطار المجلس الدستوري بتعينه ثلاثة من أصل الأعضاء المعینین التسعة، إضافة إلى أنه هو الذي يعين من بینهم رئیسا للمجلس، الذي یكون لصوته أرجحیه عند تعادل الأصوات في قضیة ما</a:t>
            </a:r>
            <a:r>
              <a:rPr lang="en-US" sz="5400" dirty="0">
                <a:solidFill>
                  <a:prstClr val="white"/>
                </a:solidFill>
              </a:rPr>
              <a:t>.</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14830064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93613" y="1088754"/>
            <a:ext cx="10986869" cy="5078313"/>
          </a:xfrm>
          <a:prstGeom prst="rect">
            <a:avLst/>
          </a:prstGeom>
          <a:noFill/>
        </p:spPr>
        <p:txBody>
          <a:bodyPr wrap="square" rtlCol="0">
            <a:spAutoFit/>
          </a:bodyPr>
          <a:lstStyle/>
          <a:p>
            <a:pPr algn="just"/>
            <a:r>
              <a:rPr lang="ar-TN" sz="5400" b="1" dirty="0">
                <a:solidFill>
                  <a:prstClr val="white"/>
                </a:solidFill>
              </a:rPr>
              <a:t>- الاختصاصات الاستثنائية</a:t>
            </a:r>
            <a:endParaRPr lang="fr-FR" sz="5400" b="1" dirty="0">
              <a:solidFill>
                <a:prstClr val="white"/>
              </a:solidFill>
            </a:endParaRPr>
          </a:p>
          <a:p>
            <a:pPr algn="just"/>
            <a:r>
              <a:rPr lang="ar-SA" sz="5400" dirty="0">
                <a:solidFill>
                  <a:prstClr val="white"/>
                </a:solidFill>
              </a:rPr>
              <a:t>يملك رئيس الجمهورية بموجب أحكام </a:t>
            </a:r>
            <a:r>
              <a:rPr lang="ar-SA" sz="5400" dirty="0" err="1">
                <a:solidFill>
                  <a:prstClr val="white"/>
                </a:solidFill>
              </a:rPr>
              <a:t>المادة </a:t>
            </a:r>
            <a:r>
              <a:rPr lang="ar-SA" sz="5400" dirty="0">
                <a:solidFill>
                  <a:prstClr val="white"/>
                </a:solidFill>
              </a:rPr>
              <a:t>(16) من الدستور الفرنسي صلاحيات استثنائية، أي وجود خطر يهدد الوطن والوحدة الوطنية، وذلك في الظروف الاستثنائية التي تشهدها البلاد، بوصفها تهديدا خطيرا يهدد </a:t>
            </a:r>
            <a:r>
              <a:rPr lang="ar-SA" sz="5400" dirty="0" err="1">
                <a:solidFill>
                  <a:prstClr val="white"/>
                </a:solidFill>
              </a:rPr>
              <a:t>استقراراها</a:t>
            </a:r>
            <a:r>
              <a:rPr lang="ar-SA" sz="5400" dirty="0">
                <a:solidFill>
                  <a:prstClr val="white"/>
                </a:solidFill>
              </a:rPr>
              <a:t>، أمثلة </a:t>
            </a:r>
            <a:r>
              <a:rPr lang="ar-SA" sz="5400" dirty="0" err="1">
                <a:solidFill>
                  <a:prstClr val="white"/>
                </a:solidFill>
              </a:rPr>
              <a:t>ذلك:</a:t>
            </a:r>
            <a:r>
              <a:rPr lang="ar-SA" sz="5400" dirty="0">
                <a:solidFill>
                  <a:prstClr val="white"/>
                </a:solidFill>
              </a:rPr>
              <a:t> </a:t>
            </a:r>
            <a:endParaRPr lang="fr-FR" sz="5400" dirty="0">
              <a:solidFill>
                <a:prstClr val="white"/>
              </a:solidFill>
            </a:endParaRPr>
          </a:p>
        </p:txBody>
      </p:sp>
    </p:spTree>
    <p:extLst>
      <p:ext uri="{BB962C8B-B14F-4D97-AF65-F5344CB8AC3E}">
        <p14:creationId xmlns:p14="http://schemas.microsoft.com/office/powerpoint/2010/main" val="401541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55963" y="1348800"/>
            <a:ext cx="10582955" cy="4154984"/>
          </a:xfrm>
          <a:prstGeom prst="rect">
            <a:avLst/>
          </a:prstGeom>
          <a:noFill/>
        </p:spPr>
        <p:txBody>
          <a:bodyPr wrap="square" rtlCol="0">
            <a:spAutoFit/>
          </a:bodyPr>
          <a:lstStyle/>
          <a:p>
            <a:pPr algn="just"/>
            <a:r>
              <a:rPr lang="ar-SA" sz="4400" dirty="0">
                <a:solidFill>
                  <a:prstClr val="white"/>
                </a:solidFill>
              </a:rPr>
              <a:t>محاولة انقلاب داخلي، أو اعتداء خارجي، أو إضرابات شاملة ومتعددة في قطاعات حيوية، وفي هذه الحالات يحق له اتخاذ كل الإجراءات التي يراها مناسبة، وتكون الصلاحيات التنفيذية والتشريعية والقضائية كافة </a:t>
            </a:r>
            <a:r>
              <a:rPr lang="ar-SA" sz="4400" dirty="0" err="1">
                <a:solidFill>
                  <a:prstClr val="white"/>
                </a:solidFill>
              </a:rPr>
              <a:t>بيده.</a:t>
            </a:r>
            <a:r>
              <a:rPr lang="ar-SA" sz="4400" dirty="0">
                <a:solidFill>
                  <a:prstClr val="white"/>
                </a:solidFill>
              </a:rPr>
              <a:t> </a:t>
            </a:r>
            <a:r>
              <a:rPr lang="ar-TN" sz="4400" dirty="0">
                <a:solidFill>
                  <a:prstClr val="white"/>
                </a:solidFill>
              </a:rPr>
              <a:t>و</a:t>
            </a:r>
            <a:r>
              <a:rPr lang="ar-SA" sz="4400" dirty="0">
                <a:solidFill>
                  <a:prstClr val="white"/>
                </a:solidFill>
              </a:rPr>
              <a:t>بعد الاستشارة الرسمية للوزير الأول ورئيسي المجلسين وكذا المجلس الدستوري</a:t>
            </a:r>
            <a:r>
              <a:rPr lang="en-US" sz="4400" dirty="0">
                <a:solidFill>
                  <a:prstClr val="white"/>
                </a:solidFill>
              </a:rPr>
              <a:t>. </a:t>
            </a:r>
            <a:endParaRPr lang="fr-FR" sz="4400" dirty="0">
              <a:solidFill>
                <a:prstClr val="white"/>
              </a:solidFill>
            </a:endParaRPr>
          </a:p>
        </p:txBody>
      </p:sp>
    </p:spTree>
    <p:extLst>
      <p:ext uri="{BB962C8B-B14F-4D97-AF65-F5344CB8AC3E}">
        <p14:creationId xmlns:p14="http://schemas.microsoft.com/office/powerpoint/2010/main" val="41016880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0328" y="1457144"/>
            <a:ext cx="10931236" cy="5262979"/>
          </a:xfrm>
          <a:prstGeom prst="rect">
            <a:avLst/>
          </a:prstGeom>
        </p:spPr>
        <p:txBody>
          <a:bodyPr wrap="square">
            <a:spAutoFit/>
          </a:bodyPr>
          <a:lstStyle/>
          <a:p>
            <a:pPr algn="just"/>
            <a:r>
              <a:rPr lang="ar-SA" sz="4800" dirty="0">
                <a:solidFill>
                  <a:prstClr val="white"/>
                </a:solidFill>
              </a:rPr>
              <a:t>ويخبر الأمة بذلك في خطاب يوجهه إليها</a:t>
            </a:r>
            <a:r>
              <a:rPr lang="en-US" sz="4800" dirty="0">
                <a:solidFill>
                  <a:prstClr val="white"/>
                </a:solidFill>
              </a:rPr>
              <a:t>.</a:t>
            </a:r>
            <a:r>
              <a:rPr lang="ar-TN" sz="4800" dirty="0">
                <a:solidFill>
                  <a:prstClr val="white"/>
                </a:solidFill>
              </a:rPr>
              <a:t> كما ينص الدستور على أنه </a:t>
            </a:r>
            <a:r>
              <a:rPr lang="ar-SA" sz="4800" dirty="0">
                <a:solidFill>
                  <a:prstClr val="white"/>
                </a:solidFill>
              </a:rPr>
              <a:t>لا يجوز حل الجمعية الوطنية أثناء ممارسة السلط الاستثنائية</a:t>
            </a:r>
            <a:r>
              <a:rPr lang="en-US" sz="4800" dirty="0">
                <a:solidFill>
                  <a:prstClr val="white"/>
                </a:solidFill>
              </a:rPr>
              <a:t>. </a:t>
            </a:r>
            <a:endParaRPr lang="ar-SA" sz="4800" dirty="0">
              <a:solidFill>
                <a:prstClr val="white"/>
              </a:solidFill>
            </a:endParaRPr>
          </a:p>
          <a:p>
            <a:pPr algn="just"/>
            <a:r>
              <a:rPr lang="ar-MA" sz="4800" dirty="0">
                <a:solidFill>
                  <a:prstClr val="white"/>
                </a:solidFill>
              </a:rPr>
              <a:t>بعد مرور ثلاثين يوما من العمل بالسلط الاستثنائية يجوز لرئيس الجمعية الوطنية أو رئيس مجلس الشيوخ أو ستين نائبا أو ستين عضوا في مجلس الشيوخ إشعار المجلس الدستوري</a:t>
            </a:r>
            <a:endParaRPr lang="fr-FR" sz="4800" dirty="0">
              <a:solidFill>
                <a:prstClr val="white"/>
              </a:solidFill>
            </a:endParaRPr>
          </a:p>
        </p:txBody>
      </p:sp>
    </p:spTree>
    <p:extLst>
      <p:ext uri="{BB962C8B-B14F-4D97-AF65-F5344CB8AC3E}">
        <p14:creationId xmlns:p14="http://schemas.microsoft.com/office/powerpoint/2010/main" val="31739912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55964" y="2262342"/>
            <a:ext cx="10404764" cy="4247317"/>
          </a:xfrm>
          <a:prstGeom prst="rect">
            <a:avLst/>
          </a:prstGeom>
          <a:noFill/>
        </p:spPr>
        <p:txBody>
          <a:bodyPr wrap="square" rtlCol="0">
            <a:spAutoFit/>
          </a:bodyPr>
          <a:lstStyle/>
          <a:p>
            <a:pPr algn="just"/>
            <a:r>
              <a:rPr lang="ar-SA" sz="5400" dirty="0">
                <a:solidFill>
                  <a:prstClr val="white"/>
                </a:solidFill>
              </a:rPr>
              <a:t>بهدف النظر </a:t>
            </a:r>
            <a:r>
              <a:rPr lang="ar-MA" sz="5400" dirty="0">
                <a:solidFill>
                  <a:prstClr val="white"/>
                </a:solidFill>
              </a:rPr>
              <a:t>فيما إذا كانت الأوضاع</a:t>
            </a:r>
            <a:r>
              <a:rPr lang="ar-SA" sz="5400" dirty="0">
                <a:solidFill>
                  <a:prstClr val="white"/>
                </a:solidFill>
              </a:rPr>
              <a:t> المنصوص</a:t>
            </a:r>
            <a:r>
              <a:rPr lang="ar-SA" sz="5400" b="1" dirty="0">
                <a:solidFill>
                  <a:prstClr val="white"/>
                </a:solidFill>
              </a:rPr>
              <a:t> </a:t>
            </a:r>
            <a:r>
              <a:rPr lang="ar-SA" sz="5400" dirty="0">
                <a:solidFill>
                  <a:prstClr val="white"/>
                </a:solidFill>
              </a:rPr>
              <a:t>عليها</a:t>
            </a:r>
            <a:r>
              <a:rPr lang="ar-SA" sz="5400" b="1" dirty="0">
                <a:solidFill>
                  <a:prstClr val="white"/>
                </a:solidFill>
              </a:rPr>
              <a:t> </a:t>
            </a:r>
            <a:r>
              <a:rPr lang="ar-SA" sz="5400" dirty="0">
                <a:solidFill>
                  <a:prstClr val="white"/>
                </a:solidFill>
              </a:rPr>
              <a:t>في</a:t>
            </a:r>
            <a:r>
              <a:rPr lang="ar-SA" sz="5400" b="1" dirty="0">
                <a:solidFill>
                  <a:prstClr val="white"/>
                </a:solidFill>
              </a:rPr>
              <a:t> </a:t>
            </a:r>
            <a:r>
              <a:rPr lang="ar-SA" sz="5400" dirty="0">
                <a:solidFill>
                  <a:prstClr val="white"/>
                </a:solidFill>
              </a:rPr>
              <a:t>الفقرة</a:t>
            </a:r>
            <a:r>
              <a:rPr lang="ar-SA" sz="5400" b="1" dirty="0">
                <a:solidFill>
                  <a:prstClr val="white"/>
                </a:solidFill>
              </a:rPr>
              <a:t> </a:t>
            </a:r>
            <a:r>
              <a:rPr lang="ar-SA" sz="5400" dirty="0">
                <a:solidFill>
                  <a:prstClr val="white"/>
                </a:solidFill>
              </a:rPr>
              <a:t>الأولى من الفصل المحدد لحالة الاستثناء</a:t>
            </a:r>
            <a:r>
              <a:rPr lang="ar-SA" sz="5400" b="1" dirty="0">
                <a:solidFill>
                  <a:prstClr val="white"/>
                </a:solidFill>
              </a:rPr>
              <a:t> </a:t>
            </a:r>
            <a:r>
              <a:rPr lang="ar-SA" sz="5400" dirty="0">
                <a:solidFill>
                  <a:prstClr val="white"/>
                </a:solidFill>
              </a:rPr>
              <a:t>مازالت</a:t>
            </a:r>
            <a:r>
              <a:rPr lang="ar-SA" sz="5400" b="1" dirty="0">
                <a:solidFill>
                  <a:prstClr val="white"/>
                </a:solidFill>
              </a:rPr>
              <a:t> </a:t>
            </a:r>
            <a:r>
              <a:rPr lang="ar-SA" sz="5400" dirty="0">
                <a:solidFill>
                  <a:prstClr val="white"/>
                </a:solidFill>
              </a:rPr>
              <a:t>قائمة</a:t>
            </a:r>
            <a:r>
              <a:rPr lang="ar-TN" sz="5400" dirty="0" err="1">
                <a:solidFill>
                  <a:prstClr val="white"/>
                </a:solidFill>
              </a:rPr>
              <a:t>.</a:t>
            </a:r>
            <a:r>
              <a:rPr lang="ar-TN" sz="5400" b="1" dirty="0">
                <a:solidFill>
                  <a:prstClr val="white"/>
                </a:solidFill>
              </a:rPr>
              <a:t> </a:t>
            </a:r>
            <a:r>
              <a:rPr lang="ar-SA" sz="5400" dirty="0">
                <a:solidFill>
                  <a:prstClr val="white"/>
                </a:solidFill>
              </a:rPr>
              <a:t>ويفصل</a:t>
            </a:r>
            <a:r>
              <a:rPr lang="ar-SA" sz="5400" b="1" dirty="0">
                <a:solidFill>
                  <a:prstClr val="white"/>
                </a:solidFill>
              </a:rPr>
              <a:t> </a:t>
            </a:r>
            <a:r>
              <a:rPr lang="ar-SA" sz="5400" dirty="0">
                <a:solidFill>
                  <a:prstClr val="white"/>
                </a:solidFill>
              </a:rPr>
              <a:t>المجلس</a:t>
            </a:r>
            <a:r>
              <a:rPr lang="ar-SA" sz="5400" b="1" dirty="0">
                <a:solidFill>
                  <a:prstClr val="white"/>
                </a:solidFill>
              </a:rPr>
              <a:t> </a:t>
            </a:r>
            <a:r>
              <a:rPr lang="ar-SA" sz="5400" dirty="0">
                <a:solidFill>
                  <a:prstClr val="white"/>
                </a:solidFill>
              </a:rPr>
              <a:t>الدستوري</a:t>
            </a:r>
            <a:r>
              <a:rPr lang="ar-SA" sz="5400" b="1" dirty="0">
                <a:solidFill>
                  <a:prstClr val="white"/>
                </a:solidFill>
              </a:rPr>
              <a:t> </a:t>
            </a:r>
            <a:r>
              <a:rPr lang="ar-SA" sz="5400" dirty="0">
                <a:solidFill>
                  <a:prstClr val="white"/>
                </a:solidFill>
              </a:rPr>
              <a:t>في</a:t>
            </a:r>
            <a:r>
              <a:rPr lang="ar-SA" sz="5400" b="1" dirty="0">
                <a:solidFill>
                  <a:prstClr val="white"/>
                </a:solidFill>
              </a:rPr>
              <a:t> </a:t>
            </a:r>
            <a:r>
              <a:rPr lang="ar-SA" sz="5400" dirty="0">
                <a:solidFill>
                  <a:prstClr val="white"/>
                </a:solidFill>
              </a:rPr>
              <a:t>ذلك</a:t>
            </a:r>
            <a:r>
              <a:rPr lang="ar-SA" sz="5400" b="1" dirty="0">
                <a:solidFill>
                  <a:prstClr val="white"/>
                </a:solidFill>
              </a:rPr>
              <a:t> </a:t>
            </a:r>
            <a:r>
              <a:rPr lang="ar-SA" sz="5400" dirty="0">
                <a:solidFill>
                  <a:prstClr val="white"/>
                </a:solidFill>
              </a:rPr>
              <a:t>علنا وبسرعة</a:t>
            </a:r>
            <a:r>
              <a:rPr lang="en-US" sz="5400" b="1" dirty="0">
                <a:solidFill>
                  <a:prstClr val="white"/>
                </a:solidFill>
              </a:rPr>
              <a:t>.</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34753412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6654" y="2620879"/>
            <a:ext cx="6537901" cy="1569660"/>
          </a:xfrm>
          <a:prstGeom prst="rect">
            <a:avLst/>
          </a:prstGeom>
        </p:spPr>
        <p:txBody>
          <a:bodyPr wrap="square">
            <a:spAutoFit/>
          </a:bodyPr>
          <a:lstStyle/>
          <a:p>
            <a:r>
              <a:rPr lang="ar-SA" sz="3200" dirty="0">
                <a:solidFill>
                  <a:prstClr val="white"/>
                </a:solidFill>
              </a:rPr>
              <a:t>هذا بخصوص صلاحيات رئيس الجمهورية الفرنسي وسننتقل في الحصة المقبلة الى استعراض خصائص الحكومة </a:t>
            </a:r>
            <a:endParaRPr lang="ar-SA" sz="3200" dirty="0">
              <a:solidFill>
                <a:prstClr val="white"/>
              </a:solidFill>
            </a:endParaRPr>
          </a:p>
        </p:txBody>
      </p:sp>
    </p:spTree>
    <p:extLst>
      <p:ext uri="{BB962C8B-B14F-4D97-AF65-F5344CB8AC3E}">
        <p14:creationId xmlns:p14="http://schemas.microsoft.com/office/powerpoint/2010/main" val="52100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28255" y="1075327"/>
            <a:ext cx="10390908" cy="6740307"/>
          </a:xfrm>
          <a:prstGeom prst="rect">
            <a:avLst/>
          </a:prstGeom>
          <a:noFill/>
        </p:spPr>
        <p:txBody>
          <a:bodyPr wrap="square" rtlCol="0">
            <a:spAutoFit/>
          </a:bodyPr>
          <a:lstStyle/>
          <a:p>
            <a:pPr algn="just"/>
            <a:r>
              <a:rPr lang="ar-TN" sz="4800" dirty="0" err="1">
                <a:solidFill>
                  <a:prstClr val="white"/>
                </a:solidFill>
              </a:rPr>
              <a:t>.</a:t>
            </a:r>
            <a:r>
              <a:rPr lang="ar-TN" sz="4800" dirty="0">
                <a:solidFill>
                  <a:prstClr val="white"/>
                </a:solidFill>
              </a:rPr>
              <a:t> بالإضافة إلى </a:t>
            </a:r>
            <a:r>
              <a:rPr lang="ar-SA" sz="4800" dirty="0">
                <a:solidFill>
                  <a:prstClr val="white"/>
                </a:solidFill>
              </a:rPr>
              <a:t>عدم مسؤولیة الرئيس وعدم جواز محاكمته إلا في حالة الخيانة العظمى، على الرغم من ممارسته للسلطات السیاسیة، وهذه ميزة تعد من القواعد البرلمانية.</a:t>
            </a:r>
          </a:p>
          <a:p>
            <a:pPr algn="just"/>
            <a:r>
              <a:rPr lang="ar-SA" sz="4800" dirty="0">
                <a:solidFill>
                  <a:prstClr val="white"/>
                </a:solidFill>
              </a:rPr>
              <a:t>كما يتم اعتماد الفصل بین المناصب الحكومية والبرلمانیة، وعدم جواز الجمع بین المناصب الوزاریة والوظائف العامة، وهي ميزة للأنظمة الرئاسیة</a:t>
            </a:r>
            <a:r>
              <a:rPr lang="ar-TN" sz="4800" dirty="0" err="1">
                <a:solidFill>
                  <a:prstClr val="white"/>
                </a:solidFill>
              </a:rPr>
              <a:t>.</a:t>
            </a:r>
            <a:endParaRPr lang="fr-FR" sz="4800" b="1" dirty="0">
              <a:solidFill>
                <a:prstClr val="white"/>
              </a:solidFill>
            </a:endParaRPr>
          </a:p>
          <a:p>
            <a:pPr algn="just"/>
            <a:endParaRPr lang="fr-FR" sz="4800" dirty="0">
              <a:solidFill>
                <a:prstClr val="white"/>
              </a:solidFill>
            </a:endParaRPr>
          </a:p>
        </p:txBody>
      </p:sp>
    </p:spTree>
    <p:extLst>
      <p:ext uri="{BB962C8B-B14F-4D97-AF65-F5344CB8AC3E}">
        <p14:creationId xmlns:p14="http://schemas.microsoft.com/office/powerpoint/2010/main" val="3476510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23455" y="1519098"/>
            <a:ext cx="10957026" cy="5909310"/>
          </a:xfrm>
          <a:prstGeom prst="rect">
            <a:avLst/>
          </a:prstGeom>
          <a:noFill/>
        </p:spPr>
        <p:txBody>
          <a:bodyPr wrap="square" rtlCol="0">
            <a:spAutoFit/>
          </a:bodyPr>
          <a:lstStyle/>
          <a:p>
            <a:pPr algn="just"/>
            <a:r>
              <a:rPr lang="ar-TN" sz="5400" b="1" dirty="0">
                <a:solidFill>
                  <a:prstClr val="white"/>
                </a:solidFill>
              </a:rPr>
              <a:t>أولا: الرئيس</a:t>
            </a:r>
            <a:endParaRPr lang="fr-FR" sz="5400" b="1" dirty="0">
              <a:solidFill>
                <a:prstClr val="white"/>
              </a:solidFill>
            </a:endParaRPr>
          </a:p>
          <a:p>
            <a:pPr algn="just"/>
            <a:r>
              <a:rPr lang="ar-SA" sz="5400" dirty="0">
                <a:solidFill>
                  <a:prstClr val="white"/>
                </a:solidFill>
              </a:rPr>
              <a:t>تنص المادة السادسة من الدستور الفرنسي لسنة </a:t>
            </a:r>
            <a:r>
              <a:rPr lang="ar-SA" sz="5400" dirty="0" err="1">
                <a:solidFill>
                  <a:prstClr val="white"/>
                </a:solidFill>
              </a:rPr>
              <a:t>1958على</a:t>
            </a:r>
            <a:r>
              <a:rPr lang="ar-SA" sz="5400" dirty="0">
                <a:solidFill>
                  <a:prstClr val="white"/>
                </a:solidFill>
              </a:rPr>
              <a:t> </a:t>
            </a:r>
            <a:r>
              <a:rPr lang="ar-SA" sz="5400" dirty="0" err="1">
                <a:solidFill>
                  <a:prstClr val="white"/>
                </a:solidFill>
              </a:rPr>
              <a:t>أن: </a:t>
            </a:r>
            <a:r>
              <a:rPr lang="ar-SA" sz="5400" dirty="0">
                <a:solidFill>
                  <a:prstClr val="white"/>
                </a:solidFill>
              </a:rPr>
              <a:t>" ينتخب رئيس الجمهورية لمدة خمس سنوات بالاقتراع العام المباشر</a:t>
            </a:r>
            <a:r>
              <a:rPr lang="en-US" sz="5400" dirty="0">
                <a:solidFill>
                  <a:prstClr val="white"/>
                </a:solidFill>
              </a:rPr>
              <a:t>. </a:t>
            </a:r>
            <a:r>
              <a:rPr lang="ar-SA" sz="5400" dirty="0">
                <a:solidFill>
                  <a:prstClr val="white"/>
                </a:solidFill>
              </a:rPr>
              <a:t>لا يجوز لأي رئيس جمهورية أن يتقلد أكثر من ولايتين متتابعتين</a:t>
            </a:r>
            <a:r>
              <a:rPr lang="en-US" sz="5400" dirty="0">
                <a:solidFill>
                  <a:prstClr val="white"/>
                </a:solidFill>
              </a:rPr>
              <a:t>.</a:t>
            </a:r>
            <a:r>
              <a:rPr lang="ar-SA" sz="5400" dirty="0" err="1">
                <a:solidFill>
                  <a:prstClr val="white"/>
                </a:solidFill>
              </a:rPr>
              <a:t>"</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767506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99308" y="1551710"/>
            <a:ext cx="9808379" cy="5078313"/>
          </a:xfrm>
          <a:prstGeom prst="rect">
            <a:avLst/>
          </a:prstGeom>
          <a:noFill/>
        </p:spPr>
        <p:txBody>
          <a:bodyPr wrap="square" rtlCol="0">
            <a:spAutoFit/>
          </a:bodyPr>
          <a:lstStyle/>
          <a:p>
            <a:pPr algn="just"/>
            <a:r>
              <a:rPr lang="ar-SA" sz="5400" dirty="0">
                <a:solidFill>
                  <a:prstClr val="white"/>
                </a:solidFill>
              </a:rPr>
              <a:t>وتجرى انتخابات رئاسة الجمهورية في مدة تتراوح بين 20 يوما كحد أدنى و 35 يوما كحد أقصى قبل انتهاء مدة الولاية أو بعد خلو منصب الرئاسة لأي سبب كان</a:t>
            </a:r>
            <a:r>
              <a:rPr lang="en-US" sz="5400" dirty="0">
                <a:solidFill>
                  <a:prstClr val="white"/>
                </a:solidFill>
              </a:rPr>
              <a:t>. </a:t>
            </a:r>
            <a:endParaRPr lang="ar-SA" sz="5400" dirty="0">
              <a:solidFill>
                <a:prstClr val="white"/>
              </a:solidFill>
            </a:endParaRPr>
          </a:p>
          <a:p>
            <a:pPr algn="just"/>
            <a:r>
              <a:rPr lang="ar-SA" sz="5400" dirty="0">
                <a:solidFill>
                  <a:prstClr val="white"/>
                </a:solidFill>
              </a:rPr>
              <a:t>وتنتهي ولاية الرئيس بشكل طبيعي بانتهاء مدة رئاسته الدستورية. </a:t>
            </a:r>
            <a:endParaRPr lang="fr-FR" sz="5400" dirty="0">
              <a:solidFill>
                <a:prstClr val="white"/>
              </a:solidFill>
            </a:endParaRPr>
          </a:p>
        </p:txBody>
      </p:sp>
    </p:spTree>
    <p:extLst>
      <p:ext uri="{BB962C8B-B14F-4D97-AF65-F5344CB8AC3E}">
        <p14:creationId xmlns:p14="http://schemas.microsoft.com/office/powerpoint/2010/main" val="1790068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2835" y="3064272"/>
            <a:ext cx="9753600" cy="2800767"/>
          </a:xfrm>
          <a:prstGeom prst="rect">
            <a:avLst/>
          </a:prstGeom>
        </p:spPr>
        <p:txBody>
          <a:bodyPr wrap="square">
            <a:spAutoFit/>
          </a:bodyPr>
          <a:lstStyle/>
          <a:p>
            <a:pPr algn="just"/>
            <a:r>
              <a:rPr lang="ar-SA" sz="4400" dirty="0">
                <a:solidFill>
                  <a:prstClr val="white"/>
                </a:solidFill>
              </a:rPr>
              <a:t>كما يمكن أن تنتهي لأسباب الوفاة أو الاستقالة أو صدور قرار بالمنع النهائي عن المجلس الدستوري وذلك بالأغلبية المطلقة للأعضاء وبناء على طلب الحكومة</a:t>
            </a:r>
            <a:r>
              <a:rPr lang="en-US" sz="4400" dirty="0">
                <a:solidFill>
                  <a:prstClr val="white"/>
                </a:solidFill>
              </a:rPr>
              <a:t>. </a:t>
            </a:r>
            <a:endParaRPr lang="fr-FR" sz="4400" dirty="0">
              <a:solidFill>
                <a:prstClr val="white"/>
              </a:solidFill>
            </a:endParaRPr>
          </a:p>
        </p:txBody>
      </p:sp>
    </p:spTree>
    <p:extLst>
      <p:ext uri="{BB962C8B-B14F-4D97-AF65-F5344CB8AC3E}">
        <p14:creationId xmlns:p14="http://schemas.microsoft.com/office/powerpoint/2010/main" val="1064577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78873" y="1610324"/>
            <a:ext cx="10446328" cy="5078313"/>
          </a:xfrm>
          <a:prstGeom prst="rect">
            <a:avLst/>
          </a:prstGeom>
          <a:noFill/>
        </p:spPr>
        <p:txBody>
          <a:bodyPr wrap="square" rtlCol="0">
            <a:spAutoFit/>
          </a:bodyPr>
          <a:lstStyle/>
          <a:p>
            <a:pPr algn="just"/>
            <a:r>
              <a:rPr lang="ar-SA" sz="5400" dirty="0">
                <a:solidFill>
                  <a:prstClr val="white"/>
                </a:solidFill>
              </a:rPr>
              <a:t>وفي حال شغور منصب الرئاسة لأي سبب كان يتولى رئيس مجلس الشيوخ المنصب بالوكالة. ويتولى الرئيس كافة السلطات الدستورية التي يتمتع بها الرئيس باستثناء سلطة اللجوء للاستفتاء الشعبي وحل الجمعية الوطنية واتخاذ المبادرة لتعديل الدستور. </a:t>
            </a:r>
            <a:endParaRPr lang="fr-FR" sz="5400" dirty="0">
              <a:solidFill>
                <a:prstClr val="white"/>
              </a:solidFill>
            </a:endParaRPr>
          </a:p>
        </p:txBody>
      </p:sp>
    </p:spTree>
    <p:extLst>
      <p:ext uri="{BB962C8B-B14F-4D97-AF65-F5344CB8AC3E}">
        <p14:creationId xmlns:p14="http://schemas.microsoft.com/office/powerpoint/2010/main" val="170587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0874" y="2357689"/>
            <a:ext cx="9628908" cy="2123658"/>
          </a:xfrm>
          <a:prstGeom prst="rect">
            <a:avLst/>
          </a:prstGeom>
        </p:spPr>
        <p:txBody>
          <a:bodyPr wrap="square">
            <a:spAutoFit/>
          </a:bodyPr>
          <a:lstStyle/>
          <a:p>
            <a:pPr algn="just"/>
            <a:r>
              <a:rPr lang="ar-SA" sz="4400" dirty="0">
                <a:solidFill>
                  <a:prstClr val="white"/>
                </a:solidFill>
              </a:rPr>
              <a:t>وفي حال عدم قدرة رئيس مجلس الشيوخ على تولي منصب الرئيس بالوكالة لأي سبب كان، تتولى الحكومة مهام المنصب بشكل جماعي.</a:t>
            </a:r>
            <a:endParaRPr lang="fr-FR" sz="4400" dirty="0">
              <a:solidFill>
                <a:prstClr val="white"/>
              </a:solidFill>
            </a:endParaRPr>
          </a:p>
        </p:txBody>
      </p:sp>
    </p:spTree>
    <p:extLst>
      <p:ext uri="{BB962C8B-B14F-4D97-AF65-F5344CB8AC3E}">
        <p14:creationId xmlns:p14="http://schemas.microsoft.com/office/powerpoint/2010/main" val="1785978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5892" y="1969762"/>
            <a:ext cx="8963890" cy="2308324"/>
          </a:xfrm>
          <a:prstGeom prst="rect">
            <a:avLst/>
          </a:prstGeom>
        </p:spPr>
        <p:txBody>
          <a:bodyPr wrap="square">
            <a:spAutoFit/>
          </a:bodyPr>
          <a:lstStyle/>
          <a:p>
            <a:pPr algn="just"/>
            <a:r>
              <a:rPr lang="ar-SA" sz="4800" dirty="0">
                <a:solidFill>
                  <a:prstClr val="white"/>
                </a:solidFill>
              </a:rPr>
              <a:t>يمارس الرئيس اختصاصات واسعة في الظروف العادية، وكذلك في الظروف غير العادية، والتي سنتطرق إليها كما يلي: </a:t>
            </a:r>
            <a:endParaRPr lang="fr-FR" sz="4800" dirty="0">
              <a:solidFill>
                <a:prstClr val="white"/>
              </a:solidFill>
            </a:endParaRPr>
          </a:p>
        </p:txBody>
      </p:sp>
    </p:spTree>
    <p:extLst>
      <p:ext uri="{BB962C8B-B14F-4D97-AF65-F5344CB8AC3E}">
        <p14:creationId xmlns:p14="http://schemas.microsoft.com/office/powerpoint/2010/main" val="391345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0</TotalTime>
  <Words>990</Words>
  <Application>Microsoft Office PowerPoint</Application>
  <PresentationFormat>Grand écran</PresentationFormat>
  <Paragraphs>36</Paragraphs>
  <Slides>26</Slides>
  <Notes>0</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26</vt:i4>
      </vt:variant>
    </vt:vector>
  </HeadingPairs>
  <TitlesOfParts>
    <vt:vector size="32" baseType="lpstr">
      <vt:lpstr>Arial</vt:lpstr>
      <vt:lpstr>Calibri</vt:lpstr>
      <vt:lpstr>Calibri Light</vt:lpstr>
      <vt:lpstr>Times New Roman</vt:lpstr>
      <vt:lpstr>Thème Office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2025-04-22T11:36:00Z</dcterms:created>
  <dcterms:modified xsi:type="dcterms:W3CDTF">2025-04-22T11:36:07Z</dcterms:modified>
</cp:coreProperties>
</file>