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9" d="100"/>
          <a:sy n="69" d="100"/>
        </p:scale>
        <p:origin x="75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Espace réservé de la date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F498EF02-518B-4691-AD2E-A053F5D7FE66}" type="datetimeFigureOut">
              <a:rPr lang="ar-SA" smtClean="0"/>
              <a:t>21/12/1446</a:t>
            </a:fld>
            <a:endParaRPr lang="ar-S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6" name="Espace réservé du pied de page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Espace réservé du numéro de diapositive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42318088-56B0-4D01-BFCC-4FBA654E5A9F}" type="slidenum">
              <a:rPr lang="ar-SA" smtClean="0"/>
              <a:t>‹N°›</a:t>
            </a:fld>
            <a:endParaRPr lang="ar-SA"/>
          </a:p>
        </p:txBody>
      </p:sp>
    </p:spTree>
    <p:extLst>
      <p:ext uri="{BB962C8B-B14F-4D97-AF65-F5344CB8AC3E}">
        <p14:creationId xmlns:p14="http://schemas.microsoft.com/office/powerpoint/2010/main" val="390686695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SA" sz="1200" kern="1200" dirty="0" smtClean="0">
                <a:solidFill>
                  <a:schemeClr val="tx1"/>
                </a:solidFill>
                <a:latin typeface="+mn-lt"/>
                <a:ea typeface="+mn-ea"/>
                <a:cs typeface="+mn-cs"/>
              </a:rPr>
              <a:t>، بل يعتبر قويا بسلطته وامتيازاته </a:t>
            </a:r>
            <a:r>
              <a:rPr lang="ar-SA" sz="1200" kern="1200" dirty="0" err="1" smtClean="0">
                <a:solidFill>
                  <a:schemeClr val="tx1"/>
                </a:solidFill>
                <a:latin typeface="+mn-lt"/>
                <a:ea typeface="+mn-ea"/>
                <a:cs typeface="+mn-cs"/>
              </a:rPr>
              <a:t>الدستورية،</a:t>
            </a:r>
            <a:r>
              <a:rPr lang="ar-SA" sz="1200" kern="1200" dirty="0" smtClean="0">
                <a:solidFill>
                  <a:schemeClr val="tx1"/>
                </a:solidFill>
                <a:latin typeface="+mn-lt"/>
                <a:ea typeface="+mn-ea"/>
                <a:cs typeface="+mn-cs"/>
              </a:rPr>
              <a:t> </a:t>
            </a:r>
            <a:endParaRPr lang="fr-FR" dirty="0"/>
          </a:p>
        </p:txBody>
      </p:sp>
      <p:sp>
        <p:nvSpPr>
          <p:cNvPr id="4" name="Espace réservé du numéro de diapositive 3"/>
          <p:cNvSpPr>
            <a:spLocks noGrp="1"/>
          </p:cNvSpPr>
          <p:nvPr>
            <p:ph type="sldNum" sz="quarter" idx="10"/>
          </p:nvPr>
        </p:nvSpPr>
        <p:spPr/>
        <p:txBody>
          <a:bodyPr/>
          <a:lstStyle/>
          <a:p>
            <a:fld id="{45F22A8C-D80C-4A41-8BA0-D3CB4BDDF5BC}" type="slidenum">
              <a:rPr lang="fr-FR" smtClean="0"/>
              <a:pPr/>
              <a:t>4</a:t>
            </a:fld>
            <a:endParaRPr lang="fr-FR"/>
          </a:p>
        </p:txBody>
      </p:sp>
    </p:spTree>
    <p:extLst>
      <p:ext uri="{BB962C8B-B14F-4D97-AF65-F5344CB8AC3E}">
        <p14:creationId xmlns:p14="http://schemas.microsoft.com/office/powerpoint/2010/main" val="4136526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ar-S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ar-SA"/>
          </a:p>
        </p:txBody>
      </p:sp>
      <p:sp>
        <p:nvSpPr>
          <p:cNvPr id="4" name="Espace réservé de la date 3"/>
          <p:cNvSpPr>
            <a:spLocks noGrp="1"/>
          </p:cNvSpPr>
          <p:nvPr>
            <p:ph type="dt" sz="half" idx="10"/>
          </p:nvPr>
        </p:nvSpPr>
        <p:spPr/>
        <p:txBody>
          <a:bodyPr/>
          <a:lstStyle/>
          <a:p>
            <a:fld id="{7A035A70-E347-4F94-9C3B-DB19FA0A3701}" type="datetimeFigureOut">
              <a:rPr lang="ar-SA" smtClean="0"/>
              <a:t>21/12/1446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9A126016-9F94-49EA-A0A8-3DDCBA609BDA}" type="slidenum">
              <a:rPr lang="ar-SA" smtClean="0"/>
              <a:t>‹N°›</a:t>
            </a:fld>
            <a:endParaRPr lang="ar-SA"/>
          </a:p>
        </p:txBody>
      </p:sp>
    </p:spTree>
    <p:extLst>
      <p:ext uri="{BB962C8B-B14F-4D97-AF65-F5344CB8AC3E}">
        <p14:creationId xmlns:p14="http://schemas.microsoft.com/office/powerpoint/2010/main" val="695830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7A035A70-E347-4F94-9C3B-DB19FA0A3701}" type="datetimeFigureOut">
              <a:rPr lang="ar-SA" smtClean="0"/>
              <a:t>21/12/1446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9A126016-9F94-49EA-A0A8-3DDCBA609BDA}" type="slidenum">
              <a:rPr lang="ar-SA" smtClean="0"/>
              <a:t>‹N°›</a:t>
            </a:fld>
            <a:endParaRPr lang="ar-SA"/>
          </a:p>
        </p:txBody>
      </p:sp>
    </p:spTree>
    <p:extLst>
      <p:ext uri="{BB962C8B-B14F-4D97-AF65-F5344CB8AC3E}">
        <p14:creationId xmlns:p14="http://schemas.microsoft.com/office/powerpoint/2010/main" val="176631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ar-S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7A035A70-E347-4F94-9C3B-DB19FA0A3701}" type="datetimeFigureOut">
              <a:rPr lang="ar-SA" smtClean="0"/>
              <a:t>21/12/1446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9A126016-9F94-49EA-A0A8-3DDCBA609BDA}" type="slidenum">
              <a:rPr lang="ar-SA" smtClean="0"/>
              <a:t>‹N°›</a:t>
            </a:fld>
            <a:endParaRPr lang="ar-SA"/>
          </a:p>
        </p:txBody>
      </p:sp>
    </p:spTree>
    <p:extLst>
      <p:ext uri="{BB962C8B-B14F-4D97-AF65-F5344CB8AC3E}">
        <p14:creationId xmlns:p14="http://schemas.microsoft.com/office/powerpoint/2010/main" val="2591905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7A035A70-E347-4F94-9C3B-DB19FA0A3701}" type="datetimeFigureOut">
              <a:rPr lang="ar-SA" smtClean="0"/>
              <a:t>21/12/1446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9A126016-9F94-49EA-A0A8-3DDCBA609BDA}" type="slidenum">
              <a:rPr lang="ar-SA" smtClean="0"/>
              <a:t>‹N°›</a:t>
            </a:fld>
            <a:endParaRPr lang="ar-SA"/>
          </a:p>
        </p:txBody>
      </p:sp>
    </p:spTree>
    <p:extLst>
      <p:ext uri="{BB962C8B-B14F-4D97-AF65-F5344CB8AC3E}">
        <p14:creationId xmlns:p14="http://schemas.microsoft.com/office/powerpoint/2010/main" val="3444630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ar-S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A035A70-E347-4F94-9C3B-DB19FA0A3701}" type="datetimeFigureOut">
              <a:rPr lang="ar-SA" smtClean="0"/>
              <a:t>21/12/1446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9A126016-9F94-49EA-A0A8-3DDCBA609BDA}" type="slidenum">
              <a:rPr lang="ar-SA" smtClean="0"/>
              <a:t>‹N°›</a:t>
            </a:fld>
            <a:endParaRPr lang="ar-SA"/>
          </a:p>
        </p:txBody>
      </p:sp>
    </p:spTree>
    <p:extLst>
      <p:ext uri="{BB962C8B-B14F-4D97-AF65-F5344CB8AC3E}">
        <p14:creationId xmlns:p14="http://schemas.microsoft.com/office/powerpoint/2010/main" val="2812120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e la date 4"/>
          <p:cNvSpPr>
            <a:spLocks noGrp="1"/>
          </p:cNvSpPr>
          <p:nvPr>
            <p:ph type="dt" sz="half" idx="10"/>
          </p:nvPr>
        </p:nvSpPr>
        <p:spPr/>
        <p:txBody>
          <a:bodyPr/>
          <a:lstStyle/>
          <a:p>
            <a:fld id="{7A035A70-E347-4F94-9C3B-DB19FA0A3701}" type="datetimeFigureOut">
              <a:rPr lang="ar-SA" smtClean="0"/>
              <a:t>21/12/1446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9A126016-9F94-49EA-A0A8-3DDCBA609BDA}" type="slidenum">
              <a:rPr lang="ar-SA" smtClean="0"/>
              <a:t>‹N°›</a:t>
            </a:fld>
            <a:endParaRPr lang="ar-SA"/>
          </a:p>
        </p:txBody>
      </p:sp>
    </p:spTree>
    <p:extLst>
      <p:ext uri="{BB962C8B-B14F-4D97-AF65-F5344CB8AC3E}">
        <p14:creationId xmlns:p14="http://schemas.microsoft.com/office/powerpoint/2010/main" val="1996253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ar-S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7" name="Espace réservé de la date 6"/>
          <p:cNvSpPr>
            <a:spLocks noGrp="1"/>
          </p:cNvSpPr>
          <p:nvPr>
            <p:ph type="dt" sz="half" idx="10"/>
          </p:nvPr>
        </p:nvSpPr>
        <p:spPr/>
        <p:txBody>
          <a:bodyPr/>
          <a:lstStyle/>
          <a:p>
            <a:fld id="{7A035A70-E347-4F94-9C3B-DB19FA0A3701}" type="datetimeFigureOut">
              <a:rPr lang="ar-SA" smtClean="0"/>
              <a:t>21/12/1446</a:t>
            </a:fld>
            <a:endParaRPr lang="ar-SA"/>
          </a:p>
        </p:txBody>
      </p:sp>
      <p:sp>
        <p:nvSpPr>
          <p:cNvPr id="8" name="Espace réservé du pied de page 7"/>
          <p:cNvSpPr>
            <a:spLocks noGrp="1"/>
          </p:cNvSpPr>
          <p:nvPr>
            <p:ph type="ftr" sz="quarter" idx="11"/>
          </p:nvPr>
        </p:nvSpPr>
        <p:spPr/>
        <p:txBody>
          <a:bodyPr/>
          <a:lstStyle/>
          <a:p>
            <a:endParaRPr lang="ar-SA"/>
          </a:p>
        </p:txBody>
      </p:sp>
      <p:sp>
        <p:nvSpPr>
          <p:cNvPr id="9" name="Espace réservé du numéro de diapositive 8"/>
          <p:cNvSpPr>
            <a:spLocks noGrp="1"/>
          </p:cNvSpPr>
          <p:nvPr>
            <p:ph type="sldNum" sz="quarter" idx="12"/>
          </p:nvPr>
        </p:nvSpPr>
        <p:spPr/>
        <p:txBody>
          <a:bodyPr/>
          <a:lstStyle/>
          <a:p>
            <a:fld id="{9A126016-9F94-49EA-A0A8-3DDCBA609BDA}" type="slidenum">
              <a:rPr lang="ar-SA" smtClean="0"/>
              <a:t>‹N°›</a:t>
            </a:fld>
            <a:endParaRPr lang="ar-SA"/>
          </a:p>
        </p:txBody>
      </p:sp>
    </p:spTree>
    <p:extLst>
      <p:ext uri="{BB962C8B-B14F-4D97-AF65-F5344CB8AC3E}">
        <p14:creationId xmlns:p14="http://schemas.microsoft.com/office/powerpoint/2010/main" val="3397444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e la date 2"/>
          <p:cNvSpPr>
            <a:spLocks noGrp="1"/>
          </p:cNvSpPr>
          <p:nvPr>
            <p:ph type="dt" sz="half" idx="10"/>
          </p:nvPr>
        </p:nvSpPr>
        <p:spPr/>
        <p:txBody>
          <a:bodyPr/>
          <a:lstStyle/>
          <a:p>
            <a:fld id="{7A035A70-E347-4F94-9C3B-DB19FA0A3701}" type="datetimeFigureOut">
              <a:rPr lang="ar-SA" smtClean="0"/>
              <a:t>21/12/1446</a:t>
            </a:fld>
            <a:endParaRPr lang="ar-SA"/>
          </a:p>
        </p:txBody>
      </p:sp>
      <p:sp>
        <p:nvSpPr>
          <p:cNvPr id="4" name="Espace réservé du pied de page 3"/>
          <p:cNvSpPr>
            <a:spLocks noGrp="1"/>
          </p:cNvSpPr>
          <p:nvPr>
            <p:ph type="ftr" sz="quarter" idx="11"/>
          </p:nvPr>
        </p:nvSpPr>
        <p:spPr/>
        <p:txBody>
          <a:bodyPr/>
          <a:lstStyle/>
          <a:p>
            <a:endParaRPr lang="ar-SA"/>
          </a:p>
        </p:txBody>
      </p:sp>
      <p:sp>
        <p:nvSpPr>
          <p:cNvPr id="5" name="Espace réservé du numéro de diapositive 4"/>
          <p:cNvSpPr>
            <a:spLocks noGrp="1"/>
          </p:cNvSpPr>
          <p:nvPr>
            <p:ph type="sldNum" sz="quarter" idx="12"/>
          </p:nvPr>
        </p:nvSpPr>
        <p:spPr/>
        <p:txBody>
          <a:bodyPr/>
          <a:lstStyle/>
          <a:p>
            <a:fld id="{9A126016-9F94-49EA-A0A8-3DDCBA609BDA}" type="slidenum">
              <a:rPr lang="ar-SA" smtClean="0"/>
              <a:t>‹N°›</a:t>
            </a:fld>
            <a:endParaRPr lang="ar-SA"/>
          </a:p>
        </p:txBody>
      </p:sp>
    </p:spTree>
    <p:extLst>
      <p:ext uri="{BB962C8B-B14F-4D97-AF65-F5344CB8AC3E}">
        <p14:creationId xmlns:p14="http://schemas.microsoft.com/office/powerpoint/2010/main" val="1656194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A035A70-E347-4F94-9C3B-DB19FA0A3701}" type="datetimeFigureOut">
              <a:rPr lang="ar-SA" smtClean="0"/>
              <a:t>21/12/1446</a:t>
            </a:fld>
            <a:endParaRPr lang="ar-SA"/>
          </a:p>
        </p:txBody>
      </p:sp>
      <p:sp>
        <p:nvSpPr>
          <p:cNvPr id="3" name="Espace réservé du pied de page 2"/>
          <p:cNvSpPr>
            <a:spLocks noGrp="1"/>
          </p:cNvSpPr>
          <p:nvPr>
            <p:ph type="ftr" sz="quarter" idx="11"/>
          </p:nvPr>
        </p:nvSpPr>
        <p:spPr/>
        <p:txBody>
          <a:bodyPr/>
          <a:lstStyle/>
          <a:p>
            <a:endParaRPr lang="ar-SA"/>
          </a:p>
        </p:txBody>
      </p:sp>
      <p:sp>
        <p:nvSpPr>
          <p:cNvPr id="4" name="Espace réservé du numéro de diapositive 3"/>
          <p:cNvSpPr>
            <a:spLocks noGrp="1"/>
          </p:cNvSpPr>
          <p:nvPr>
            <p:ph type="sldNum" sz="quarter" idx="12"/>
          </p:nvPr>
        </p:nvSpPr>
        <p:spPr/>
        <p:txBody>
          <a:bodyPr/>
          <a:lstStyle/>
          <a:p>
            <a:fld id="{9A126016-9F94-49EA-A0A8-3DDCBA609BDA}" type="slidenum">
              <a:rPr lang="ar-SA" smtClean="0"/>
              <a:t>‹N°›</a:t>
            </a:fld>
            <a:endParaRPr lang="ar-SA"/>
          </a:p>
        </p:txBody>
      </p:sp>
    </p:spTree>
    <p:extLst>
      <p:ext uri="{BB962C8B-B14F-4D97-AF65-F5344CB8AC3E}">
        <p14:creationId xmlns:p14="http://schemas.microsoft.com/office/powerpoint/2010/main" val="407261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A035A70-E347-4F94-9C3B-DB19FA0A3701}" type="datetimeFigureOut">
              <a:rPr lang="ar-SA" smtClean="0"/>
              <a:t>21/12/1446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9A126016-9F94-49EA-A0A8-3DDCBA609BDA}" type="slidenum">
              <a:rPr lang="ar-SA" smtClean="0"/>
              <a:t>‹N°›</a:t>
            </a:fld>
            <a:endParaRPr lang="ar-SA"/>
          </a:p>
        </p:txBody>
      </p:sp>
    </p:spTree>
    <p:extLst>
      <p:ext uri="{BB962C8B-B14F-4D97-AF65-F5344CB8AC3E}">
        <p14:creationId xmlns:p14="http://schemas.microsoft.com/office/powerpoint/2010/main" val="1702627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A035A70-E347-4F94-9C3B-DB19FA0A3701}" type="datetimeFigureOut">
              <a:rPr lang="ar-SA" smtClean="0"/>
              <a:t>21/12/1446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9A126016-9F94-49EA-A0A8-3DDCBA609BDA}" type="slidenum">
              <a:rPr lang="ar-SA" smtClean="0"/>
              <a:t>‹N°›</a:t>
            </a:fld>
            <a:endParaRPr lang="ar-SA"/>
          </a:p>
        </p:txBody>
      </p:sp>
    </p:spTree>
    <p:extLst>
      <p:ext uri="{BB962C8B-B14F-4D97-AF65-F5344CB8AC3E}">
        <p14:creationId xmlns:p14="http://schemas.microsoft.com/office/powerpoint/2010/main" val="2070708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fr-FR" smtClean="0"/>
              <a:t>Modifiez le style du titre</a:t>
            </a:r>
            <a:endParaRPr lang="ar-S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A035A70-E347-4F94-9C3B-DB19FA0A3701}" type="datetimeFigureOut">
              <a:rPr lang="ar-SA" smtClean="0"/>
              <a:t>21/12/1446</a:t>
            </a:fld>
            <a:endParaRPr lang="ar-S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Espace réservé du numéro de diapositive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A126016-9F94-49EA-A0A8-3DDCBA609BDA}" type="slidenum">
              <a:rPr lang="ar-SA" smtClean="0"/>
              <a:t>‹N°›</a:t>
            </a:fld>
            <a:endParaRPr lang="ar-SA"/>
          </a:p>
        </p:txBody>
      </p:sp>
    </p:spTree>
    <p:extLst>
      <p:ext uri="{BB962C8B-B14F-4D97-AF65-F5344CB8AC3E}">
        <p14:creationId xmlns:p14="http://schemas.microsoft.com/office/powerpoint/2010/main" val="3170703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2310" y="1779687"/>
            <a:ext cx="11840308" cy="5078313"/>
          </a:xfrm>
          <a:prstGeom prst="rect">
            <a:avLst/>
          </a:prstGeom>
          <a:noFill/>
        </p:spPr>
        <p:txBody>
          <a:bodyPr wrap="square" rtlCol="0">
            <a:spAutoFit/>
          </a:bodyPr>
          <a:lstStyle/>
          <a:p>
            <a:pPr algn="just" rtl="1"/>
            <a:r>
              <a:rPr lang="ar-SA" sz="5400" b="1" dirty="0" smtClean="0"/>
              <a:t>ثانيا</a:t>
            </a:r>
            <a:r>
              <a:rPr lang="ar-TN" sz="5400" b="1" dirty="0" smtClean="0"/>
              <a:t>: تطبيق النظام الرئاسي في الولايات المتحدة الأمريكية</a:t>
            </a:r>
            <a:endParaRPr lang="fr-FR" sz="5400" b="1" dirty="0" smtClean="0"/>
          </a:p>
          <a:p>
            <a:pPr algn="just" rtl="1"/>
            <a:r>
              <a:rPr lang="ar-SA" sz="5400" dirty="0" smtClean="0"/>
              <a:t>يعتبر النظام الدستوري للولايات المتحدة الأمريكية المثال التقليدي البارز للنظام الرئاسي</a:t>
            </a:r>
            <a:r>
              <a:rPr lang="ar-MA" sz="5400" dirty="0" err="1" smtClean="0"/>
              <a:t>،</a:t>
            </a:r>
            <a:r>
              <a:rPr lang="ar-MA" sz="5400" dirty="0" smtClean="0"/>
              <a:t> </a:t>
            </a:r>
            <a:r>
              <a:rPr lang="ar-SA" sz="5400" dirty="0" smtClean="0"/>
              <a:t>إذ نشأ وترعرع وتحددت خصائصه في هذه الدولة، حيث يرجع مصدره التاريخي إلى الدستور الأمريكي لسنة 1787</a:t>
            </a:r>
            <a:r>
              <a:rPr lang="ar-MA" sz="5400" dirty="0" smtClean="0"/>
              <a:t>، </a:t>
            </a:r>
            <a:endParaRPr lang="fr-FR" sz="5400" dirty="0"/>
          </a:p>
        </p:txBody>
      </p:sp>
    </p:spTree>
    <p:extLst>
      <p:ext uri="{BB962C8B-B14F-4D97-AF65-F5344CB8AC3E}">
        <p14:creationId xmlns:p14="http://schemas.microsoft.com/office/powerpoint/2010/main" val="26921206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6898" y="2610683"/>
            <a:ext cx="11563643" cy="3416320"/>
          </a:xfrm>
          <a:prstGeom prst="rect">
            <a:avLst/>
          </a:prstGeom>
        </p:spPr>
        <p:txBody>
          <a:bodyPr wrap="square">
            <a:spAutoFit/>
          </a:bodyPr>
          <a:lstStyle/>
          <a:p>
            <a:pPr algn="just" rtl="1"/>
            <a:r>
              <a:rPr lang="ar-SA" sz="5400" dirty="0" smtClean="0"/>
              <a:t>المرحلة الرابعة  يتم بداية انتخاب المندوبين أو الناخبين الكبار من طرف الشعب الأمريكي، ويكون عدد هؤلاء مساويا لعدد أعضاء كل ولاية في الكونغرس، </a:t>
            </a:r>
            <a:endParaRPr lang="fr-FR" sz="5400" dirty="0"/>
          </a:p>
        </p:txBody>
      </p:sp>
    </p:spTree>
    <p:extLst>
      <p:ext uri="{BB962C8B-B14F-4D97-AF65-F5344CB8AC3E}">
        <p14:creationId xmlns:p14="http://schemas.microsoft.com/office/powerpoint/2010/main" val="3398686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3564" y="3718679"/>
            <a:ext cx="10709564" cy="3139321"/>
          </a:xfrm>
          <a:prstGeom prst="rect">
            <a:avLst/>
          </a:prstGeom>
        </p:spPr>
        <p:txBody>
          <a:bodyPr wrap="square">
            <a:spAutoFit/>
          </a:bodyPr>
          <a:lstStyle/>
          <a:p>
            <a:pPr algn="just" rtl="1"/>
            <a:r>
              <a:rPr lang="ar-SA" sz="6600" dirty="0"/>
              <a:t>يضاف لهم ثلاثة أعضاء يمثلون كولومبيا، ويتم انتخابهم كمبدأ عام في يوم الثلاثاء الأول من شهر نوفمبر</a:t>
            </a:r>
            <a:r>
              <a:rPr lang="en-US" sz="6600" dirty="0"/>
              <a:t>. </a:t>
            </a:r>
            <a:endParaRPr lang="fr-FR" sz="6600" dirty="0"/>
          </a:p>
        </p:txBody>
      </p:sp>
    </p:spTree>
    <p:extLst>
      <p:ext uri="{BB962C8B-B14F-4D97-AF65-F5344CB8AC3E}">
        <p14:creationId xmlns:p14="http://schemas.microsoft.com/office/powerpoint/2010/main" val="42780719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72348"/>
            <a:ext cx="11956473" cy="3785652"/>
          </a:xfrm>
          <a:prstGeom prst="rect">
            <a:avLst/>
          </a:prstGeom>
        </p:spPr>
        <p:txBody>
          <a:bodyPr wrap="square">
            <a:spAutoFit/>
          </a:bodyPr>
          <a:lstStyle/>
          <a:p>
            <a:pPr algn="just" rtl="1"/>
            <a:r>
              <a:rPr lang="ar-SA" sz="4800" dirty="0" smtClean="0"/>
              <a:t>المرحلة الرابعة يجتمع فيها المندوبون لانتخاب الرئيس في يوم الاثنين الذي يلي الأربعاء الثاني من شهر دجنبر، لكن هذا الاجتماع يبقى شكلي فقط على أساس أن نتيجة الانتخابات تكون معروفة بمجرد اختيار المندوبين، على أساس أن كل مندوب يكون له توجها سياسيا معينا. </a:t>
            </a:r>
            <a:endParaRPr lang="fr-FR" sz="4800" dirty="0"/>
          </a:p>
        </p:txBody>
      </p:sp>
    </p:spTree>
    <p:extLst>
      <p:ext uri="{BB962C8B-B14F-4D97-AF65-F5344CB8AC3E}">
        <p14:creationId xmlns:p14="http://schemas.microsoft.com/office/powerpoint/2010/main" val="7825985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6400" y="2845088"/>
            <a:ext cx="10515600" cy="1325563"/>
          </a:xfrm>
        </p:spPr>
        <p:txBody>
          <a:bodyPr/>
          <a:lstStyle/>
          <a:p>
            <a:r>
              <a:rPr lang="ar-SA" dirty="0" smtClean="0"/>
              <a:t>الفائز هو الذي يحصل على 270 صوت</a:t>
            </a:r>
            <a:endParaRPr lang="ar-SA" dirty="0"/>
          </a:p>
        </p:txBody>
      </p:sp>
    </p:spTree>
    <p:extLst>
      <p:ext uri="{BB962C8B-B14F-4D97-AF65-F5344CB8AC3E}">
        <p14:creationId xmlns:p14="http://schemas.microsoft.com/office/powerpoint/2010/main" val="806269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52401" y="3052050"/>
            <a:ext cx="11605420" cy="4247317"/>
          </a:xfrm>
          <a:prstGeom prst="rect">
            <a:avLst/>
          </a:prstGeom>
          <a:noFill/>
        </p:spPr>
        <p:txBody>
          <a:bodyPr wrap="square" rtlCol="0">
            <a:spAutoFit/>
          </a:bodyPr>
          <a:lstStyle/>
          <a:p>
            <a:pPr algn="just" rtl="1"/>
            <a:r>
              <a:rPr lang="ar-SA" sz="5400" dirty="0" smtClean="0"/>
              <a:t>ويقوم رئيس مجلس الشيوخ بإعلان نتيجة هذا التصويت بمراسلة خلال شهر يناير بحيث يباشر الرئيس مهامه الدستورية في العشرين </a:t>
            </a:r>
            <a:r>
              <a:rPr lang="ar-SA" sz="5400" dirty="0" err="1" smtClean="0"/>
              <a:t>منه.</a:t>
            </a:r>
            <a:r>
              <a:rPr lang="ar-SA" sz="5400" dirty="0" smtClean="0"/>
              <a:t> بعد أن يدلي بالقسم الدستوري أمام رئيس المحكمة العليا.</a:t>
            </a:r>
            <a:endParaRPr lang="fr-FR" sz="5400" dirty="0" smtClean="0"/>
          </a:p>
          <a:p>
            <a:endParaRPr lang="fr-FR" sz="5400" dirty="0"/>
          </a:p>
        </p:txBody>
      </p:sp>
    </p:spTree>
    <p:extLst>
      <p:ext uri="{BB962C8B-B14F-4D97-AF65-F5344CB8AC3E}">
        <p14:creationId xmlns:p14="http://schemas.microsoft.com/office/powerpoint/2010/main" val="38380301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0836" y="2464617"/>
            <a:ext cx="11603715" cy="5078313"/>
          </a:xfrm>
          <a:prstGeom prst="rect">
            <a:avLst/>
          </a:prstGeom>
          <a:noFill/>
        </p:spPr>
        <p:txBody>
          <a:bodyPr wrap="square" rtlCol="0">
            <a:spAutoFit/>
          </a:bodyPr>
          <a:lstStyle/>
          <a:p>
            <a:pPr algn="just" rtl="1"/>
            <a:r>
              <a:rPr lang="ar-SA" sz="5400" dirty="0" smtClean="0"/>
              <a:t>والجدير بالذكر أن مرشح الحزب لمنصب رئاسة الجمهورية يختار بنفسه شخصا آخرا ليكون نائبا له في حال فوزه </a:t>
            </a:r>
            <a:r>
              <a:rPr lang="ar-SA" sz="5400" dirty="0" err="1" smtClean="0"/>
              <a:t>بالانتخابات.</a:t>
            </a:r>
            <a:r>
              <a:rPr lang="ar-SA" sz="5400" dirty="0" smtClean="0"/>
              <a:t> ويخوض الاثنان المعركة الانتخابية بصورة تضامنية بحيث يؤدي فوز المرشحين لفوز نائبه معه حتما.</a:t>
            </a:r>
            <a:endParaRPr lang="fr-FR" sz="5400" dirty="0" smtClean="0"/>
          </a:p>
          <a:p>
            <a:pPr algn="just" rtl="1"/>
            <a:endParaRPr lang="fr-FR" sz="5400" dirty="0"/>
          </a:p>
        </p:txBody>
      </p:sp>
    </p:spTree>
    <p:extLst>
      <p:ext uri="{BB962C8B-B14F-4D97-AF65-F5344CB8AC3E}">
        <p14:creationId xmlns:p14="http://schemas.microsoft.com/office/powerpoint/2010/main" val="17653385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93964" y="2638758"/>
            <a:ext cx="11784464" cy="5078313"/>
          </a:xfrm>
          <a:prstGeom prst="rect">
            <a:avLst/>
          </a:prstGeom>
          <a:noFill/>
        </p:spPr>
        <p:txBody>
          <a:bodyPr wrap="square" rtlCol="0">
            <a:spAutoFit/>
          </a:bodyPr>
          <a:lstStyle/>
          <a:p>
            <a:pPr algn="just" rtl="1"/>
            <a:r>
              <a:rPr lang="ar-TN" sz="5400" b="1" dirty="0" smtClean="0"/>
              <a:t>ثانيا: اختصاصات الرئيس</a:t>
            </a:r>
            <a:endParaRPr lang="fr-FR" sz="5400" b="1" dirty="0" smtClean="0"/>
          </a:p>
          <a:p>
            <a:pPr algn="just" rtl="1"/>
            <a:r>
              <a:rPr lang="ar-SA" sz="5400" dirty="0" smtClean="0"/>
              <a:t>يتمتع الرئيس باختصاصات واسعة تشمل كل نواحي السلطة التنفيذية التي تتركز أساسا في أيدي الرئيس بصفة أصلية ومباشرة، وهناك اختصاصات على المستوى الداخلي وأخرى على المستوى الخارجي: </a:t>
            </a:r>
            <a:endParaRPr lang="fr-FR" sz="5400" dirty="0" smtClean="0"/>
          </a:p>
          <a:p>
            <a:pPr algn="just" rtl="1"/>
            <a:endParaRPr lang="fr-FR" sz="5400" dirty="0"/>
          </a:p>
        </p:txBody>
      </p:sp>
    </p:spTree>
    <p:extLst>
      <p:ext uri="{BB962C8B-B14F-4D97-AF65-F5344CB8AC3E}">
        <p14:creationId xmlns:p14="http://schemas.microsoft.com/office/powerpoint/2010/main" val="36741305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84379" y="2673927"/>
            <a:ext cx="11240087" cy="4832092"/>
          </a:xfrm>
          <a:prstGeom prst="rect">
            <a:avLst/>
          </a:prstGeom>
          <a:noFill/>
        </p:spPr>
        <p:txBody>
          <a:bodyPr wrap="square" rtlCol="0">
            <a:spAutoFit/>
          </a:bodyPr>
          <a:lstStyle/>
          <a:p>
            <a:pPr algn="just" rtl="1"/>
            <a:r>
              <a:rPr lang="ar-TN" sz="4400" b="1" dirty="0" smtClean="0"/>
              <a:t>- على المستوى الداخلي </a:t>
            </a:r>
            <a:r>
              <a:rPr lang="ar-SA" sz="4400" b="1" dirty="0" smtClean="0"/>
              <a:t>: </a:t>
            </a:r>
            <a:r>
              <a:rPr lang="ar-SA" sz="4400" dirty="0" smtClean="0"/>
              <a:t>تشمل اختصاصات الرئيس ما يلي: </a:t>
            </a:r>
            <a:endParaRPr lang="fr-FR" sz="4400" dirty="0" smtClean="0"/>
          </a:p>
          <a:p>
            <a:pPr lvl="0" algn="just" rtl="1">
              <a:buFont typeface="Wingdings" pitchFamily="2" charset="2"/>
              <a:buChar char="Ø"/>
            </a:pPr>
            <a:r>
              <a:rPr lang="ar-SA" sz="4400" dirty="0" smtClean="0"/>
              <a:t>رئيس الجمهورية هو رئيس الحكومة في نفس الوقت يعين وزرائه ويعزلهم ويحدد اختصاصاتهم، </a:t>
            </a:r>
            <a:endParaRPr lang="fr-FR" sz="4400" dirty="0" smtClean="0"/>
          </a:p>
          <a:p>
            <a:pPr lvl="0" algn="just" rtl="1">
              <a:buFont typeface="Wingdings" pitchFamily="2" charset="2"/>
              <a:buChar char="Ø"/>
            </a:pPr>
            <a:r>
              <a:rPr lang="ar-SA" sz="4400" dirty="0" smtClean="0"/>
              <a:t>تنفيذ القوانين التي يضعها الكونغرس تنفيذا كاملا</a:t>
            </a:r>
            <a:r>
              <a:rPr lang="en-US" sz="4400" dirty="0" smtClean="0"/>
              <a:t>.</a:t>
            </a:r>
            <a:endParaRPr lang="fr-FR" sz="4400" dirty="0" smtClean="0"/>
          </a:p>
          <a:p>
            <a:pPr lvl="0" algn="just" rtl="1">
              <a:buFont typeface="Wingdings" pitchFamily="2" charset="2"/>
              <a:buChar char="Ø"/>
            </a:pPr>
            <a:r>
              <a:rPr lang="ar-SA" sz="4400" dirty="0" smtClean="0"/>
              <a:t>تعيين الوزراء، الموظفين، القناصل وقضاة المحكمة العليا</a:t>
            </a:r>
            <a:r>
              <a:rPr lang="en-US" sz="4400" dirty="0" smtClean="0"/>
              <a:t>.</a:t>
            </a:r>
            <a:endParaRPr lang="fr-FR" sz="4400" dirty="0" smtClean="0"/>
          </a:p>
          <a:p>
            <a:pPr lvl="0" algn="just" rtl="1">
              <a:buFont typeface="Wingdings" pitchFamily="2" charset="2"/>
              <a:buChar char="Ø"/>
            </a:pPr>
            <a:r>
              <a:rPr lang="ar-SA" sz="4400" dirty="0" smtClean="0"/>
              <a:t>إصدار اللوائح الإدارية</a:t>
            </a:r>
            <a:endParaRPr lang="fr-FR" sz="4400" dirty="0" smtClean="0"/>
          </a:p>
          <a:p>
            <a:pPr algn="r" rtl="1"/>
            <a:endParaRPr lang="fr-FR" sz="4400" dirty="0"/>
          </a:p>
        </p:txBody>
      </p:sp>
    </p:spTree>
    <p:extLst>
      <p:ext uri="{BB962C8B-B14F-4D97-AF65-F5344CB8AC3E}">
        <p14:creationId xmlns:p14="http://schemas.microsoft.com/office/powerpoint/2010/main" val="10005271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7077" y="2937590"/>
            <a:ext cx="11422966" cy="3785652"/>
          </a:xfrm>
          <a:prstGeom prst="rect">
            <a:avLst/>
          </a:prstGeom>
          <a:noFill/>
        </p:spPr>
        <p:txBody>
          <a:bodyPr wrap="square" rtlCol="0">
            <a:spAutoFit/>
          </a:bodyPr>
          <a:lstStyle/>
          <a:p>
            <a:pPr lvl="0" algn="just" rtl="1">
              <a:buFont typeface="Wingdings" pitchFamily="2" charset="2"/>
              <a:buChar char="Ø"/>
            </a:pPr>
            <a:r>
              <a:rPr lang="ar-SA" sz="4800" dirty="0" smtClean="0"/>
              <a:t>حق إلغاء العقوبة الجنائية أو تخفيضها أو إيقاف تنفيذها، وله حق العفو عن الجرائم التي ترتكب ضد قوانين الولايات المتحدة</a:t>
            </a:r>
            <a:r>
              <a:rPr lang="en-US" sz="4800" dirty="0" smtClean="0"/>
              <a:t>.</a:t>
            </a:r>
            <a:endParaRPr lang="fr-FR" sz="4800" dirty="0" smtClean="0"/>
          </a:p>
          <a:p>
            <a:pPr lvl="0" algn="just" rtl="1">
              <a:buFont typeface="Wingdings" pitchFamily="2" charset="2"/>
              <a:buChar char="Ø"/>
            </a:pPr>
            <a:r>
              <a:rPr lang="ar-SA" sz="4800" dirty="0" smtClean="0"/>
              <a:t>ويتولى الرئيس على الصعيد القضائي بعض الصلاحيات </a:t>
            </a:r>
            <a:r>
              <a:rPr lang="ar-SA" sz="4800" dirty="0" err="1" smtClean="0"/>
              <a:t>الهامة.</a:t>
            </a:r>
            <a:r>
              <a:rPr lang="ar-SA" sz="4800" dirty="0" smtClean="0"/>
              <a:t> ومن أبرزها حقه في تعيين قضاة المحكمة العليا، </a:t>
            </a:r>
            <a:endParaRPr lang="fr-FR" sz="4800" dirty="0"/>
          </a:p>
        </p:txBody>
      </p:sp>
    </p:spTree>
    <p:extLst>
      <p:ext uri="{BB962C8B-B14F-4D97-AF65-F5344CB8AC3E}">
        <p14:creationId xmlns:p14="http://schemas.microsoft.com/office/powerpoint/2010/main" val="13573965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1317" y="3811012"/>
            <a:ext cx="11802793" cy="3046988"/>
          </a:xfrm>
          <a:prstGeom prst="rect">
            <a:avLst/>
          </a:prstGeom>
          <a:noFill/>
        </p:spPr>
        <p:txBody>
          <a:bodyPr wrap="square" rtlCol="0">
            <a:spAutoFit/>
          </a:bodyPr>
          <a:lstStyle/>
          <a:p>
            <a:pPr algn="just" rtl="1"/>
            <a:r>
              <a:rPr lang="ar-TN" sz="4800" b="1" dirty="0" smtClean="0"/>
              <a:t>- على المستوى الخارجي </a:t>
            </a:r>
            <a:r>
              <a:rPr lang="ar-SA" sz="4800" b="1" dirty="0"/>
              <a:t>:</a:t>
            </a:r>
            <a:r>
              <a:rPr lang="ar-SA" sz="4800" dirty="0" smtClean="0"/>
              <a:t>تشمل اختصاصات الرئيس ما يلي: </a:t>
            </a:r>
            <a:endParaRPr lang="fr-FR" sz="4800" dirty="0" smtClean="0"/>
          </a:p>
          <a:p>
            <a:pPr lvl="0" algn="just" rtl="1">
              <a:buFont typeface="Wingdings" pitchFamily="2" charset="2"/>
              <a:buChar char="ü"/>
            </a:pPr>
            <a:r>
              <a:rPr lang="ar-SA" sz="4800" dirty="0" smtClean="0"/>
              <a:t>له حق إعلان الحرب بصفته القائد الأعلى للقوات المسلحة</a:t>
            </a:r>
            <a:r>
              <a:rPr lang="en-US" sz="4800" dirty="0" smtClean="0"/>
              <a:t>.</a:t>
            </a:r>
            <a:endParaRPr lang="fr-FR" sz="4800" dirty="0" smtClean="0"/>
          </a:p>
          <a:p>
            <a:pPr algn="r" rtl="1">
              <a:buFont typeface="Wingdings" pitchFamily="2" charset="2"/>
              <a:buChar char="ü"/>
            </a:pPr>
            <a:endParaRPr lang="fr-FR" sz="4800" dirty="0"/>
          </a:p>
        </p:txBody>
      </p:sp>
    </p:spTree>
    <p:extLst>
      <p:ext uri="{BB962C8B-B14F-4D97-AF65-F5344CB8AC3E}">
        <p14:creationId xmlns:p14="http://schemas.microsoft.com/office/powerpoint/2010/main" val="3350014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21673" y="1907239"/>
            <a:ext cx="11827519" cy="5078313"/>
          </a:xfrm>
          <a:prstGeom prst="rect">
            <a:avLst/>
          </a:prstGeom>
          <a:noFill/>
        </p:spPr>
        <p:txBody>
          <a:bodyPr wrap="square" rtlCol="0">
            <a:spAutoFit/>
          </a:bodyPr>
          <a:lstStyle/>
          <a:p>
            <a:pPr algn="just" rtl="1"/>
            <a:r>
              <a:rPr lang="ar-SA" sz="5400" dirty="0" smtClean="0"/>
              <a:t>لذا أخذ الدستور الأمريكي بمبدأ فصل السلط بمفهوم الفصل الجامد القائم على نظام الرقابة المتبادلةـ وإن لم ينص على ذلك صراحة في أي موضع من الدستور- ويفهم من خلال توزيع الاختصاصات الدستورية على ثلاث سلطات مستقلة هي: التنفيذية والتشريعية والقضائية،</a:t>
            </a:r>
            <a:endParaRPr lang="fr-FR" sz="5400" dirty="0"/>
          </a:p>
        </p:txBody>
      </p:sp>
    </p:spTree>
    <p:extLst>
      <p:ext uri="{BB962C8B-B14F-4D97-AF65-F5344CB8AC3E}">
        <p14:creationId xmlns:p14="http://schemas.microsoft.com/office/powerpoint/2010/main" val="33133489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18655" y="2663697"/>
            <a:ext cx="11717748" cy="5078313"/>
          </a:xfrm>
          <a:prstGeom prst="rect">
            <a:avLst/>
          </a:prstGeom>
          <a:noFill/>
        </p:spPr>
        <p:txBody>
          <a:bodyPr wrap="square" rtlCol="0">
            <a:spAutoFit/>
          </a:bodyPr>
          <a:lstStyle/>
          <a:p>
            <a:pPr lvl="0" algn="just" rtl="1">
              <a:buFont typeface="Wingdings" pitchFamily="2" charset="2"/>
              <a:buChar char="ü"/>
            </a:pPr>
            <a:r>
              <a:rPr lang="ar-SA" sz="5400" dirty="0" smtClean="0"/>
              <a:t>له اختصاص السياسة الخارجية للاتحاد. له حق قيادة المفاوضات الدبلوماسية وتوقيع المعاهدات الدولية وتعيين سفراء وقناصل الولايات المتحدة في الدول الأجنبية، وتلقي أوراق اعتماد السفراء الأجانب في بلاده.</a:t>
            </a:r>
            <a:endParaRPr lang="fr-FR" sz="5400" dirty="0" smtClean="0"/>
          </a:p>
          <a:p>
            <a:pPr algn="r" rtl="1"/>
            <a:endParaRPr lang="fr-FR" sz="5400" dirty="0"/>
          </a:p>
        </p:txBody>
      </p:sp>
    </p:spTree>
    <p:extLst>
      <p:ext uri="{BB962C8B-B14F-4D97-AF65-F5344CB8AC3E}">
        <p14:creationId xmlns:p14="http://schemas.microsoft.com/office/powerpoint/2010/main" val="1851458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58377" y="2940148"/>
            <a:ext cx="10916529" cy="2585323"/>
          </a:xfrm>
          <a:prstGeom prst="rect">
            <a:avLst/>
          </a:prstGeom>
          <a:noFill/>
        </p:spPr>
        <p:txBody>
          <a:bodyPr wrap="square" rtlCol="0">
            <a:spAutoFit/>
          </a:bodyPr>
          <a:lstStyle/>
          <a:p>
            <a:pPr algn="just" rtl="1"/>
            <a:r>
              <a:rPr lang="ar-SA" sz="5400" dirty="0" smtClean="0"/>
              <a:t>وفي ما يلي عرض للهيئات الدستورية المركزية في الولايات المتحدة الأمريكية: </a:t>
            </a:r>
            <a:endParaRPr lang="fr-FR" sz="5400" dirty="0" smtClean="0"/>
          </a:p>
          <a:p>
            <a:pPr algn="just" rtl="1"/>
            <a:endParaRPr lang="fr-FR" sz="5400" dirty="0"/>
          </a:p>
        </p:txBody>
      </p:sp>
    </p:spTree>
    <p:extLst>
      <p:ext uri="{BB962C8B-B14F-4D97-AF65-F5344CB8AC3E}">
        <p14:creationId xmlns:p14="http://schemas.microsoft.com/office/powerpoint/2010/main" val="34337531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87927" y="2610683"/>
            <a:ext cx="11562577" cy="4247317"/>
          </a:xfrm>
          <a:prstGeom prst="rect">
            <a:avLst/>
          </a:prstGeom>
          <a:noFill/>
        </p:spPr>
        <p:txBody>
          <a:bodyPr wrap="square" rtlCol="0">
            <a:spAutoFit/>
          </a:bodyPr>
          <a:lstStyle/>
          <a:p>
            <a:pPr algn="just" rtl="1"/>
            <a:r>
              <a:rPr lang="ar-SA" sz="5400" b="1" dirty="0" smtClean="0"/>
              <a:t>1</a:t>
            </a:r>
            <a:r>
              <a:rPr lang="ar-TN" sz="5400" b="1" dirty="0" smtClean="0"/>
              <a:t>: الرئيس</a:t>
            </a:r>
            <a:r>
              <a:rPr lang="ar-SA" sz="5400" b="1" dirty="0"/>
              <a:t> </a:t>
            </a:r>
            <a:r>
              <a:rPr lang="ar-SA" sz="5400" dirty="0" smtClean="0"/>
              <a:t>هو أقوى رجل في الدولة وهو زعيم الأمة المنتخب، وقد أراد واضعوا دستور 1787 في مؤتمر فيلادلفيا أن يكون الرئيس قويا ليس فقط بانتخابه عن طريق الشعب ومندوب الشعب،</a:t>
            </a:r>
            <a:r>
              <a:rPr lang="ar-MA" sz="5400" dirty="0" smtClean="0"/>
              <a:t> </a:t>
            </a:r>
            <a:r>
              <a:rPr lang="ar-SA" sz="5400" dirty="0" smtClean="0"/>
              <a:t>بل يعتبر قويا بسلطته وامتيازاته الدستورية،  </a:t>
            </a:r>
            <a:endParaRPr lang="fr-FR" sz="5400" dirty="0"/>
          </a:p>
        </p:txBody>
      </p:sp>
    </p:spTree>
    <p:extLst>
      <p:ext uri="{BB962C8B-B14F-4D97-AF65-F5344CB8AC3E}">
        <p14:creationId xmlns:p14="http://schemas.microsoft.com/office/powerpoint/2010/main" val="26245835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38545" y="2610683"/>
            <a:ext cx="12053455" cy="4247317"/>
          </a:xfrm>
          <a:prstGeom prst="rect">
            <a:avLst/>
          </a:prstGeom>
          <a:noFill/>
        </p:spPr>
        <p:txBody>
          <a:bodyPr wrap="square" rtlCol="0">
            <a:spAutoFit/>
          </a:bodyPr>
          <a:lstStyle/>
          <a:p>
            <a:pPr algn="just" rtl="1"/>
            <a:r>
              <a:rPr lang="ar-SA" sz="5400" dirty="0" smtClean="0"/>
              <a:t> فهو رئيس السلطة التنفيذية اسما وفعلا ويمارسها بنفسه بمساعدة </a:t>
            </a:r>
            <a:r>
              <a:rPr lang="ar-TN" sz="5400" dirty="0" smtClean="0"/>
              <a:t>ك</a:t>
            </a:r>
            <a:r>
              <a:rPr lang="ar-SA" sz="5400" dirty="0" smtClean="0"/>
              <a:t>تاب دولة تابعين له وليس لهم استقلال عن الرئيس، كما يعتبر أيضا القائد العام للقوات المسلحة  كما يضطلع بالسياسة العامة للدولة في الداخل والخارج إلى جانب اختصاصات أخرى</a:t>
            </a:r>
            <a:endParaRPr lang="fr-FR" sz="5400" dirty="0"/>
          </a:p>
        </p:txBody>
      </p:sp>
    </p:spTree>
    <p:extLst>
      <p:ext uri="{BB962C8B-B14F-4D97-AF65-F5344CB8AC3E}">
        <p14:creationId xmlns:p14="http://schemas.microsoft.com/office/powerpoint/2010/main" val="1387945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كيف يتم الإعلان عن الفائز في الانتخابات الرئاسية الأميركية؟ | الحر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474" y="0"/>
            <a:ext cx="1190126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11148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18655" y="2333685"/>
            <a:ext cx="11705174" cy="3785652"/>
          </a:xfrm>
          <a:prstGeom prst="rect">
            <a:avLst/>
          </a:prstGeom>
          <a:noFill/>
        </p:spPr>
        <p:txBody>
          <a:bodyPr wrap="square" rtlCol="0">
            <a:spAutoFit/>
          </a:bodyPr>
          <a:lstStyle/>
          <a:p>
            <a:pPr algn="just" rtl="1"/>
            <a:r>
              <a:rPr lang="ar-SA" sz="4800" dirty="0" smtClean="0"/>
              <a:t>عملية الانتخاب يكتنفها كثير من التعقيد على أساس أن هناك مراحل: </a:t>
            </a:r>
            <a:endParaRPr lang="fr-FR" sz="4800" dirty="0" smtClean="0"/>
          </a:p>
          <a:p>
            <a:pPr marL="685800" indent="-685800" algn="just" rtl="1">
              <a:buFontTx/>
              <a:buChar char="-"/>
            </a:pPr>
            <a:r>
              <a:rPr lang="ar-SA" sz="4800" dirty="0" smtClean="0"/>
              <a:t>المرحلة الأولى الانتخابات التمهيدية لدى الأحزاب السياسية يروج مترشحو الانتخابات لبرنامجهم لتأييد الأعضاء</a:t>
            </a:r>
          </a:p>
        </p:txBody>
      </p:sp>
    </p:spTree>
    <p:extLst>
      <p:ext uri="{BB962C8B-B14F-4D97-AF65-F5344CB8AC3E}">
        <p14:creationId xmlns:p14="http://schemas.microsoft.com/office/powerpoint/2010/main" val="2480774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98762" y="2133456"/>
            <a:ext cx="11499273" cy="1655762"/>
          </a:xfrm>
        </p:spPr>
        <p:txBody>
          <a:bodyPr>
            <a:noAutofit/>
          </a:bodyPr>
          <a:lstStyle/>
          <a:p>
            <a:r>
              <a:rPr lang="ar-SA" sz="6600" dirty="0" smtClean="0"/>
              <a:t>المرحلة الموالية هو المؤتمر الحزبي لاختيار المرشح النهائي كما يستم اختيار </a:t>
            </a:r>
            <a:r>
              <a:rPr lang="ar-SA" sz="6600" dirty="0" err="1" smtClean="0"/>
              <a:t>ناءبه</a:t>
            </a:r>
            <a:r>
              <a:rPr lang="ar-SA" sz="6600" dirty="0" smtClean="0"/>
              <a:t> بعد ذلك يجري المترشح حملات انتخابية في كل الولايات للحصول على الدعم الشعبي</a:t>
            </a:r>
            <a:endParaRPr lang="ar-SA" sz="6600" dirty="0"/>
          </a:p>
        </p:txBody>
      </p:sp>
    </p:spTree>
    <p:extLst>
      <p:ext uri="{BB962C8B-B14F-4D97-AF65-F5344CB8AC3E}">
        <p14:creationId xmlns:p14="http://schemas.microsoft.com/office/powerpoint/2010/main" val="13671430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842691"/>
            <a:ext cx="11485418" cy="3785652"/>
          </a:xfrm>
          <a:prstGeom prst="rect">
            <a:avLst/>
          </a:prstGeom>
        </p:spPr>
        <p:txBody>
          <a:bodyPr wrap="square">
            <a:spAutoFit/>
          </a:bodyPr>
          <a:lstStyle/>
          <a:p>
            <a:pPr marL="685800" indent="-685800" algn="just">
              <a:buFontTx/>
              <a:buChar char="-"/>
            </a:pPr>
            <a:r>
              <a:rPr lang="ar-SA" sz="4800" dirty="0" smtClean="0"/>
              <a:t>المرحلة الثالثة  يجتمع كل حزب في كل ولاية ويقومون باختيار مندوبين لهم. ثم يجتمع المندوبين في مؤتمر وطني ليختاروا مرشحا واحدا ونائبا له، وتجري هذه الخطوة فيما بين شهري مارس ويونيو من العام الذي تتم فيه الانتخابات،</a:t>
            </a:r>
            <a:endParaRPr lang="fr-FR" sz="4800" dirty="0"/>
          </a:p>
        </p:txBody>
      </p:sp>
    </p:spTree>
    <p:extLst>
      <p:ext uri="{BB962C8B-B14F-4D97-AF65-F5344CB8AC3E}">
        <p14:creationId xmlns:p14="http://schemas.microsoft.com/office/powerpoint/2010/main" val="383880691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608</Words>
  <Application>Microsoft Office PowerPoint</Application>
  <PresentationFormat>Grand écran</PresentationFormat>
  <Paragraphs>30</Paragraphs>
  <Slides>20</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20</vt:i4>
      </vt:variant>
    </vt:vector>
  </HeadingPairs>
  <TitlesOfParts>
    <vt:vector size="26" baseType="lpstr">
      <vt:lpstr>Arial</vt:lpstr>
      <vt:lpstr>Calibri</vt:lpstr>
      <vt:lpstr>Calibri Light</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الفائز هو الذي يحصل على 270 صوت</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1</cp:revision>
  <dcterms:created xsi:type="dcterms:W3CDTF">2025-04-22T11:26:31Z</dcterms:created>
  <dcterms:modified xsi:type="dcterms:W3CDTF">2025-06-17T09:44:25Z</dcterms:modified>
</cp:coreProperties>
</file>