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066CCE52-04FE-4B94-A03F-6B6B20212250}"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955922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66CCE52-04FE-4B94-A03F-6B6B20212250}"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1042384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66CCE52-04FE-4B94-A03F-6B6B20212250}"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569797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729759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778181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785478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961192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762312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473122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0222922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17714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66CCE52-04FE-4B94-A03F-6B6B20212250}"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34017327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69257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439172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46676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66CCE52-04FE-4B94-A03F-6B6B20212250}"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2262657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066CCE52-04FE-4B94-A03F-6B6B20212250}"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209934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066CCE52-04FE-4B94-A03F-6B6B20212250}" type="datetimeFigureOut">
              <a:rPr lang="ar-SA" smtClean="0"/>
              <a:t>24/10/1446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2930318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066CCE52-04FE-4B94-A03F-6B6B20212250}" type="datetimeFigureOut">
              <a:rPr lang="ar-SA" smtClean="0"/>
              <a:t>24/10/1446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3935081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6CCE52-04FE-4B94-A03F-6B6B20212250}" type="datetimeFigureOut">
              <a:rPr lang="ar-SA" smtClean="0"/>
              <a:t>24/10/1446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3684956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66CCE52-04FE-4B94-A03F-6B6B20212250}"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177716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66CCE52-04FE-4B94-A03F-6B6B20212250}"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22759D49-94B0-461C-A230-BDE2BFABA08A}" type="slidenum">
              <a:rPr lang="ar-SA" smtClean="0"/>
              <a:t>‹N°›</a:t>
            </a:fld>
            <a:endParaRPr lang="ar-SA"/>
          </a:p>
        </p:txBody>
      </p:sp>
    </p:spTree>
    <p:extLst>
      <p:ext uri="{BB962C8B-B14F-4D97-AF65-F5344CB8AC3E}">
        <p14:creationId xmlns:p14="http://schemas.microsoft.com/office/powerpoint/2010/main" val="1206819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66CCE52-04FE-4B94-A03F-6B6B20212250}" type="datetimeFigureOut">
              <a:rPr lang="ar-SA" smtClean="0"/>
              <a:t>24/10/1446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2759D49-94B0-461C-A230-BDE2BFABA08A}" type="slidenum">
              <a:rPr lang="ar-SA" smtClean="0"/>
              <a:t>‹N°›</a:t>
            </a:fld>
            <a:endParaRPr lang="ar-SA"/>
          </a:p>
        </p:txBody>
      </p:sp>
    </p:spTree>
    <p:extLst>
      <p:ext uri="{BB962C8B-B14F-4D97-AF65-F5344CB8AC3E}">
        <p14:creationId xmlns:p14="http://schemas.microsoft.com/office/powerpoint/2010/main" val="3774597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2046304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ar-SA"/>
          </a:p>
        </p:txBody>
      </p:sp>
      <p:sp>
        <p:nvSpPr>
          <p:cNvPr id="3" name="Sous-titre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3856510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27" y="2052981"/>
            <a:ext cx="11069781" cy="2308324"/>
          </a:xfrm>
          <a:prstGeom prst="rect">
            <a:avLst/>
          </a:prstGeom>
        </p:spPr>
        <p:txBody>
          <a:bodyPr wrap="square">
            <a:spAutoFit/>
          </a:bodyPr>
          <a:lstStyle/>
          <a:p>
            <a:pPr algn="just">
              <a:buFont typeface="Wingdings" pitchFamily="2" charset="2"/>
              <a:buChar char="ü"/>
            </a:pPr>
            <a:r>
              <a:rPr lang="ar-SA" sz="4800" dirty="0">
                <a:solidFill>
                  <a:prstClr val="white"/>
                </a:solidFill>
              </a:rPr>
              <a:t>إذا كان رئيس الدولة غير مسؤول سياسيا أمام البرلمان، فإن الحكومة ووزيرها الأول مسؤول سياسيا أمام البرلمان.</a:t>
            </a:r>
            <a:endParaRPr lang="fr-FR" sz="4800" dirty="0">
              <a:solidFill>
                <a:prstClr val="white"/>
              </a:solidFill>
            </a:endParaRPr>
          </a:p>
        </p:txBody>
      </p:sp>
    </p:spTree>
    <p:extLst>
      <p:ext uri="{BB962C8B-B14F-4D97-AF65-F5344CB8AC3E}">
        <p14:creationId xmlns:p14="http://schemas.microsoft.com/office/powerpoint/2010/main" val="2604729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60764" y="1471567"/>
            <a:ext cx="10210800" cy="5262979"/>
          </a:xfrm>
          <a:prstGeom prst="rect">
            <a:avLst/>
          </a:prstGeom>
          <a:noFill/>
        </p:spPr>
        <p:txBody>
          <a:bodyPr wrap="square" rtlCol="0">
            <a:spAutoFit/>
          </a:bodyPr>
          <a:lstStyle/>
          <a:p>
            <a:pPr algn="just"/>
            <a:r>
              <a:rPr lang="ar-TN" sz="4800" b="1" dirty="0">
                <a:solidFill>
                  <a:prstClr val="white"/>
                </a:solidFill>
              </a:rPr>
              <a:t>الفرع الثاني: التعاون والرقابة المتبادلة بين السلطتين التشريعية والتنفيذية </a:t>
            </a:r>
            <a:endParaRPr lang="ar-SA" sz="4800" b="1" dirty="0">
              <a:solidFill>
                <a:prstClr val="white"/>
              </a:solidFill>
            </a:endParaRPr>
          </a:p>
          <a:p>
            <a:pPr algn="just"/>
            <a:r>
              <a:rPr lang="ar-SA" sz="4800" dirty="0">
                <a:solidFill>
                  <a:prstClr val="white"/>
                </a:solidFill>
              </a:rPr>
              <a:t>تمتلك السلطتين وسائل التأثير المتبادلة، فالسلطة التنفيذية يمكنها التأثير على البرلمان وبالمقابل للبرلمان حق مراقبة وسحب الثقة من الحكومة بمناسبة مسألة الثقة وتحريك ملتمس الرقابة.</a:t>
            </a:r>
            <a:endParaRPr lang="fr-FR" sz="4800"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4067454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8255" y="1422330"/>
            <a:ext cx="10404763" cy="5909310"/>
          </a:xfrm>
          <a:prstGeom prst="rect">
            <a:avLst/>
          </a:prstGeom>
          <a:noFill/>
        </p:spPr>
        <p:txBody>
          <a:bodyPr wrap="square" rtlCol="0">
            <a:spAutoFit/>
          </a:bodyPr>
          <a:lstStyle/>
          <a:p>
            <a:pPr algn="just"/>
            <a:r>
              <a:rPr lang="ar-MA" sz="5400" b="1" dirty="0" err="1">
                <a:solidFill>
                  <a:prstClr val="white"/>
                </a:solidFill>
              </a:rPr>
              <a:t>1-</a:t>
            </a:r>
            <a:r>
              <a:rPr lang="ar-MA" sz="5400" b="1" dirty="0">
                <a:solidFill>
                  <a:prstClr val="white"/>
                </a:solidFill>
              </a:rPr>
              <a:t> </a:t>
            </a:r>
            <a:r>
              <a:rPr lang="ar-TN" sz="5400" b="1" dirty="0">
                <a:solidFill>
                  <a:prstClr val="white"/>
                </a:solidFill>
              </a:rPr>
              <a:t>مظاهر تدخل السلطة التنفيذية في عمل السلطة </a:t>
            </a:r>
            <a:r>
              <a:rPr lang="ar-TN" sz="5400" b="1" dirty="0" err="1">
                <a:solidFill>
                  <a:prstClr val="white"/>
                </a:solidFill>
              </a:rPr>
              <a:t>التشريعية:</a:t>
            </a:r>
            <a:r>
              <a:rPr lang="ar-TN" sz="5400" b="1" dirty="0">
                <a:solidFill>
                  <a:prstClr val="white"/>
                </a:solidFill>
              </a:rPr>
              <a:t> </a:t>
            </a:r>
            <a:endParaRPr lang="fr-FR" sz="5400" b="1" dirty="0">
              <a:solidFill>
                <a:prstClr val="white"/>
              </a:solidFill>
            </a:endParaRPr>
          </a:p>
          <a:p>
            <a:pPr algn="just"/>
            <a:r>
              <a:rPr lang="ar-SA" sz="5400" dirty="0">
                <a:solidFill>
                  <a:prstClr val="white"/>
                </a:solidFill>
              </a:rPr>
              <a:t>لرئيس الدولة صلاحيات واسعة يسود ويحكم، وهي خاصية من خصائص النظام الرئاسي، وله حق التدخل في السلطة التشريعية وهي خاصية من خصائص النظام </a:t>
            </a:r>
            <a:r>
              <a:rPr lang="ar-SA" sz="5400" dirty="0" err="1">
                <a:solidFill>
                  <a:prstClr val="white"/>
                </a:solidFill>
              </a:rPr>
              <a:t>البرلماني:</a:t>
            </a:r>
            <a:r>
              <a:rPr lang="ar-SA" sz="5400" dirty="0">
                <a:solidFill>
                  <a:prstClr val="white"/>
                </a:solidFill>
              </a:rPr>
              <a:t> </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603323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69818" y="1253215"/>
            <a:ext cx="10487891" cy="5909310"/>
          </a:xfrm>
          <a:prstGeom prst="rect">
            <a:avLst/>
          </a:prstGeom>
          <a:noFill/>
        </p:spPr>
        <p:txBody>
          <a:bodyPr wrap="square" rtlCol="0">
            <a:spAutoFit/>
          </a:bodyPr>
          <a:lstStyle/>
          <a:p>
            <a:pPr algn="just"/>
            <a:r>
              <a:rPr lang="ar-TN" sz="5400" b="1" dirty="0">
                <a:solidFill>
                  <a:prstClr val="white"/>
                </a:solidFill>
              </a:rPr>
              <a:t>أولا: حل البرلمان</a:t>
            </a:r>
            <a:r>
              <a:rPr lang="ar-SA" sz="5400" b="1" dirty="0">
                <a:solidFill>
                  <a:prstClr val="white"/>
                </a:solidFill>
              </a:rPr>
              <a:t> </a:t>
            </a:r>
            <a:r>
              <a:rPr lang="ar-SA" sz="5400" dirty="0">
                <a:solidFill>
                  <a:prstClr val="white"/>
                </a:solidFill>
              </a:rPr>
              <a:t>يحق لرئيس الدولة حل البرلمان.</a:t>
            </a:r>
            <a:endParaRPr lang="fr-FR" sz="5400" dirty="0">
              <a:solidFill>
                <a:prstClr val="white"/>
              </a:solidFill>
            </a:endParaRPr>
          </a:p>
          <a:p>
            <a:pPr algn="just"/>
            <a:r>
              <a:rPr lang="ar-TN" sz="5400" b="1" dirty="0">
                <a:solidFill>
                  <a:prstClr val="white"/>
                </a:solidFill>
              </a:rPr>
              <a:t>ثانيا: إجراء استفتاء تشريعي</a:t>
            </a:r>
            <a:endParaRPr lang="fr-FR" sz="5400" b="1" dirty="0">
              <a:solidFill>
                <a:prstClr val="white"/>
              </a:solidFill>
            </a:endParaRPr>
          </a:p>
          <a:p>
            <a:pPr algn="just"/>
            <a:r>
              <a:rPr lang="ar-SA" sz="5400" dirty="0">
                <a:solidFill>
                  <a:prstClr val="white"/>
                </a:solidFill>
              </a:rPr>
              <a:t>يحق لرئيس الدولة طرح مشروعات قوانين على الشعب مباشرة وفي هذه الحالة يتجاوز البرلمان ولا يعرض عليه مشروع القانون.</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3452936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62460" y="2286852"/>
            <a:ext cx="10733649" cy="4247317"/>
          </a:xfrm>
          <a:prstGeom prst="rect">
            <a:avLst/>
          </a:prstGeom>
          <a:noFill/>
        </p:spPr>
        <p:txBody>
          <a:bodyPr wrap="square" rtlCol="0">
            <a:spAutoFit/>
          </a:bodyPr>
          <a:lstStyle/>
          <a:p>
            <a:pPr algn="just"/>
            <a:r>
              <a:rPr lang="ar-TN" sz="5400" b="1" dirty="0">
                <a:solidFill>
                  <a:prstClr val="white"/>
                </a:solidFill>
              </a:rPr>
              <a:t>ثالثا: حق الاعتراض على القوانين</a:t>
            </a:r>
            <a:r>
              <a:rPr lang="ar-SA" sz="5400" b="1" dirty="0">
                <a:solidFill>
                  <a:prstClr val="white"/>
                </a:solidFill>
              </a:rPr>
              <a:t> </a:t>
            </a:r>
            <a:endParaRPr lang="ar-SA" sz="5400" b="1" dirty="0">
              <a:solidFill>
                <a:prstClr val="white"/>
              </a:solidFill>
            </a:endParaRPr>
          </a:p>
          <a:p>
            <a:pPr algn="just"/>
            <a:r>
              <a:rPr lang="ar-SA" sz="5400" dirty="0">
                <a:solidFill>
                  <a:prstClr val="white"/>
                </a:solidFill>
              </a:rPr>
              <a:t>المقرة من البرلمان عند إرسالها له للمصادقة عليها، كما له حق طلب تعديل بعض المواد، ويجعلها شرطا للمصادقة على القانون.</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443578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7364" y="2270653"/>
            <a:ext cx="10365545" cy="3416320"/>
          </a:xfrm>
          <a:prstGeom prst="rect">
            <a:avLst/>
          </a:prstGeom>
          <a:noFill/>
        </p:spPr>
        <p:txBody>
          <a:bodyPr wrap="square" rtlCol="0">
            <a:spAutoFit/>
          </a:bodyPr>
          <a:lstStyle/>
          <a:p>
            <a:pPr algn="just"/>
            <a:r>
              <a:rPr lang="ar-TN" sz="5400" b="1" dirty="0">
                <a:solidFill>
                  <a:prstClr val="white"/>
                </a:solidFill>
              </a:rPr>
              <a:t>رابعا: حق اقتراح تعديل الدستور</a:t>
            </a:r>
            <a:r>
              <a:rPr lang="ar-SA" sz="5400" dirty="0">
                <a:solidFill>
                  <a:prstClr val="white"/>
                </a:solidFill>
              </a:rPr>
              <a:t>، بما يقضي على الأزمات التي تحدث بينه وبين البرلمان في حالة الخلاف على نص دستوري أو غير ذلك.</a:t>
            </a:r>
            <a:endParaRPr lang="fr-FR" sz="5400" dirty="0">
              <a:solidFill>
                <a:prstClr val="white"/>
              </a:solidFill>
            </a:endParaRPr>
          </a:p>
          <a:p>
            <a:endParaRPr lang="fr-FR" sz="5400" dirty="0">
              <a:solidFill>
                <a:prstClr val="white"/>
              </a:solidFill>
            </a:endParaRPr>
          </a:p>
        </p:txBody>
      </p:sp>
    </p:spTree>
    <p:extLst>
      <p:ext uri="{BB962C8B-B14F-4D97-AF65-F5344CB8AC3E}">
        <p14:creationId xmlns:p14="http://schemas.microsoft.com/office/powerpoint/2010/main" val="2898563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15501" y="1709438"/>
            <a:ext cx="10691446" cy="6001643"/>
          </a:xfrm>
          <a:prstGeom prst="rect">
            <a:avLst/>
          </a:prstGeom>
          <a:noFill/>
        </p:spPr>
        <p:txBody>
          <a:bodyPr wrap="square" rtlCol="0">
            <a:spAutoFit/>
          </a:bodyPr>
          <a:lstStyle/>
          <a:p>
            <a:pPr algn="just"/>
            <a:r>
              <a:rPr lang="ar-TN" sz="4800" b="1" dirty="0">
                <a:solidFill>
                  <a:prstClr val="white"/>
                </a:solidFill>
              </a:rPr>
              <a:t>خامسا: حق دعوة البرلمان للانعقاد ومخاطبته</a:t>
            </a:r>
            <a:r>
              <a:rPr lang="ar-SA" sz="4800" dirty="0">
                <a:solidFill>
                  <a:prstClr val="white"/>
                </a:solidFill>
              </a:rPr>
              <a:t>، وحق الخطاب يعني أن الرئيس يستطيع مخاطبة أعضاء البرلمان بشكل مباشر بهدف جلب اهتمام البرلمان إلى مواضيع معينة.</a:t>
            </a:r>
          </a:p>
          <a:p>
            <a:pPr algn="just"/>
            <a:r>
              <a:rPr lang="ar-SA" sz="4800" b="1" dirty="0">
                <a:solidFill>
                  <a:prstClr val="white"/>
                </a:solidFill>
              </a:rPr>
              <a:t>ثم </a:t>
            </a:r>
            <a:r>
              <a:rPr lang="ar-TN" sz="4800" b="1" dirty="0">
                <a:solidFill>
                  <a:prstClr val="white"/>
                </a:solidFill>
              </a:rPr>
              <a:t>سادسا: حق الحكومة إصدار تشريعات</a:t>
            </a:r>
            <a:r>
              <a:rPr lang="ar-SA" sz="4800" b="1" dirty="0">
                <a:solidFill>
                  <a:prstClr val="white"/>
                </a:solidFill>
              </a:rPr>
              <a:t>، </a:t>
            </a:r>
            <a:r>
              <a:rPr lang="ar-SA" sz="4800" dirty="0">
                <a:solidFill>
                  <a:prstClr val="white"/>
                </a:solidFill>
              </a:rPr>
              <a:t>لها قوة القوانين التي يصدرها البرلمان.</a:t>
            </a:r>
            <a:endParaRPr lang="fr-FR" sz="4800" dirty="0">
              <a:solidFill>
                <a:prstClr val="white"/>
              </a:solidFill>
            </a:endParaRPr>
          </a:p>
          <a:p>
            <a:pPr algn="just"/>
            <a:endParaRPr lang="fr-FR" sz="4800" dirty="0">
              <a:solidFill>
                <a:prstClr val="white"/>
              </a:solidFill>
            </a:endParaRPr>
          </a:p>
          <a:p>
            <a:endParaRPr lang="fr-FR" sz="4800" dirty="0">
              <a:solidFill>
                <a:prstClr val="white"/>
              </a:solidFill>
            </a:endParaRPr>
          </a:p>
        </p:txBody>
      </p:sp>
    </p:spTree>
    <p:extLst>
      <p:ext uri="{BB962C8B-B14F-4D97-AF65-F5344CB8AC3E}">
        <p14:creationId xmlns:p14="http://schemas.microsoft.com/office/powerpoint/2010/main" val="2838437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86690" y="2792437"/>
            <a:ext cx="9961419" cy="3416320"/>
          </a:xfrm>
          <a:prstGeom prst="rect">
            <a:avLst/>
          </a:prstGeom>
          <a:noFill/>
        </p:spPr>
        <p:txBody>
          <a:bodyPr wrap="square" rtlCol="0">
            <a:spAutoFit/>
          </a:bodyPr>
          <a:lstStyle/>
          <a:p>
            <a:pPr algn="just"/>
            <a:r>
              <a:rPr lang="ar-TN" sz="5400" b="1" dirty="0">
                <a:solidFill>
                  <a:prstClr val="white"/>
                </a:solidFill>
              </a:rPr>
              <a:t>- </a:t>
            </a:r>
            <a:r>
              <a:rPr lang="ar-SA" sz="5400" b="1" dirty="0">
                <a:solidFill>
                  <a:prstClr val="white"/>
                </a:solidFill>
              </a:rPr>
              <a:t>أما على مستوى </a:t>
            </a:r>
            <a:r>
              <a:rPr lang="ar-TN" sz="5400" b="1" dirty="0">
                <a:solidFill>
                  <a:prstClr val="white"/>
                </a:solidFill>
              </a:rPr>
              <a:t>مظاهر تدخل السلطة التشريعية في عمل السلطة التنفيذية</a:t>
            </a:r>
            <a:endParaRPr lang="fr-FR" sz="5400" b="1" dirty="0">
              <a:solidFill>
                <a:prstClr val="white"/>
              </a:solidFill>
            </a:endParaRPr>
          </a:p>
          <a:p>
            <a:pPr algn="just"/>
            <a:r>
              <a:rPr lang="ar-SA" sz="5400" dirty="0">
                <a:solidFill>
                  <a:prstClr val="white"/>
                </a:solidFill>
              </a:rPr>
              <a:t>فهي تتمثل من خلال المجالات التالية: </a:t>
            </a:r>
            <a:endParaRPr lang="fr-FR" sz="5400" dirty="0">
              <a:solidFill>
                <a:prstClr val="white"/>
              </a:solidFill>
            </a:endParaRPr>
          </a:p>
          <a:p>
            <a:endParaRPr lang="fr-FR" sz="5400" dirty="0">
              <a:solidFill>
                <a:prstClr val="white"/>
              </a:solidFill>
            </a:endParaRPr>
          </a:p>
        </p:txBody>
      </p:sp>
    </p:spTree>
    <p:extLst>
      <p:ext uri="{BB962C8B-B14F-4D97-AF65-F5344CB8AC3E}">
        <p14:creationId xmlns:p14="http://schemas.microsoft.com/office/powerpoint/2010/main" val="854372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523999" y="1099625"/>
            <a:ext cx="9559637" cy="6740307"/>
          </a:xfrm>
          <a:prstGeom prst="rect">
            <a:avLst/>
          </a:prstGeom>
          <a:noFill/>
        </p:spPr>
        <p:txBody>
          <a:bodyPr wrap="square" rtlCol="0">
            <a:spAutoFit/>
          </a:bodyPr>
          <a:lstStyle/>
          <a:p>
            <a:pPr marL="180000" indent="-342900" algn="just">
              <a:buFont typeface="+mj-lt"/>
              <a:buAutoNum type="arabicPeriod"/>
            </a:pPr>
            <a:r>
              <a:rPr lang="ar-SA" sz="4800" dirty="0">
                <a:solidFill>
                  <a:prstClr val="white"/>
                </a:solidFill>
              </a:rPr>
              <a:t>المسؤولية السياسية للحكومة أمام البرلمان.</a:t>
            </a:r>
            <a:endParaRPr lang="fr-FR" sz="4800" dirty="0">
              <a:solidFill>
                <a:prstClr val="white"/>
              </a:solidFill>
            </a:endParaRPr>
          </a:p>
          <a:p>
            <a:pPr marL="180000" indent="-342900" algn="just">
              <a:buFont typeface="+mj-lt"/>
              <a:buAutoNum type="arabicPeriod"/>
            </a:pPr>
            <a:r>
              <a:rPr lang="ar-SA" sz="4800" dirty="0">
                <a:solidFill>
                  <a:prstClr val="white"/>
                </a:solidFill>
              </a:rPr>
              <a:t>الموافقة على الميزانية العامة.</a:t>
            </a:r>
            <a:endParaRPr lang="fr-FR" sz="4800" dirty="0">
              <a:solidFill>
                <a:prstClr val="white"/>
              </a:solidFill>
            </a:endParaRPr>
          </a:p>
          <a:p>
            <a:pPr marL="180000" indent="-342900" algn="just">
              <a:buFont typeface="+mj-lt"/>
              <a:buAutoNum type="arabicPeriod"/>
            </a:pPr>
            <a:r>
              <a:rPr lang="ar-SA" sz="4800" dirty="0">
                <a:solidFill>
                  <a:prstClr val="white"/>
                </a:solidFill>
              </a:rPr>
              <a:t>المصادقة على المعاهدات والاتفاقيات الدولية.</a:t>
            </a:r>
            <a:endParaRPr lang="ar-MA" sz="4800" dirty="0">
              <a:solidFill>
                <a:prstClr val="white"/>
              </a:solidFill>
            </a:endParaRPr>
          </a:p>
          <a:p>
            <a:pPr marL="180000" indent="-342900" algn="just">
              <a:buFont typeface="+mj-lt"/>
              <a:buAutoNum type="arabicPeriod"/>
            </a:pPr>
            <a:r>
              <a:rPr lang="ar-SA" sz="4800" dirty="0">
                <a:solidFill>
                  <a:prstClr val="white"/>
                </a:solidFill>
              </a:rPr>
              <a:t>الموافقة على إعلان الحرب من قبل رئيس الجمهورية.</a:t>
            </a:r>
            <a:endParaRPr lang="fr-FR" sz="4800" dirty="0">
              <a:solidFill>
                <a:prstClr val="white"/>
              </a:solidFill>
            </a:endParaRPr>
          </a:p>
          <a:p>
            <a:pPr marL="180000" indent="-342900" algn="just">
              <a:buFont typeface="+mj-lt"/>
              <a:buAutoNum type="arabicPeriod"/>
            </a:pPr>
            <a:r>
              <a:rPr lang="ar-SA" sz="4800" dirty="0">
                <a:solidFill>
                  <a:prstClr val="white"/>
                </a:solidFill>
              </a:rPr>
              <a:t>الموافقة على إعلان حالة الطوارئ من قبل رئيس الجمهورية.</a:t>
            </a:r>
            <a:endParaRPr lang="fr-FR" sz="4800" dirty="0">
              <a:solidFill>
                <a:prstClr val="white"/>
              </a:solidFill>
            </a:endParaRPr>
          </a:p>
          <a:p>
            <a:pPr marL="180000" indent="-342900" algn="just">
              <a:buFont typeface="+mj-lt"/>
              <a:buAutoNum type="arabicPeriod"/>
            </a:pPr>
            <a:endParaRPr lang="fr-FR" sz="4800" dirty="0">
              <a:solidFill>
                <a:prstClr val="white"/>
              </a:solidFill>
            </a:endParaRPr>
          </a:p>
          <a:p>
            <a:pPr marL="180000" indent="-342900" algn="just">
              <a:buFont typeface="+mj-lt"/>
              <a:buAutoNum type="arabicPeriod"/>
            </a:pPr>
            <a:endParaRPr lang="fr-FR" sz="4800" dirty="0">
              <a:solidFill>
                <a:prstClr val="white"/>
              </a:solidFill>
            </a:endParaRPr>
          </a:p>
        </p:txBody>
      </p:sp>
    </p:spTree>
    <p:extLst>
      <p:ext uri="{BB962C8B-B14F-4D97-AF65-F5344CB8AC3E}">
        <p14:creationId xmlns:p14="http://schemas.microsoft.com/office/powerpoint/2010/main" val="640004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2981" y="2316079"/>
            <a:ext cx="8091055" cy="2800767"/>
          </a:xfrm>
          <a:prstGeom prst="rect">
            <a:avLst/>
          </a:prstGeom>
        </p:spPr>
        <p:txBody>
          <a:bodyPr wrap="square">
            <a:spAutoFit/>
          </a:bodyPr>
          <a:lstStyle/>
          <a:p>
            <a:pPr algn="just"/>
            <a:r>
              <a:rPr lang="ar-SA" sz="4400" b="1" dirty="0">
                <a:solidFill>
                  <a:prstClr val="white"/>
                </a:solidFill>
              </a:rPr>
              <a:t>هذا ما يمكن التعرف فيه على أهم خصائص النظام الشبه الرئاسي،  وعليه ننتقل إلى تطبيق عملي لكل ذلك على النموذج الفرنسي الذي هو كما قلت مهد هذا النظام </a:t>
            </a:r>
            <a:endParaRPr lang="fr-FR" sz="4400" dirty="0">
              <a:solidFill>
                <a:prstClr val="white"/>
              </a:solidFill>
            </a:endParaRPr>
          </a:p>
        </p:txBody>
      </p:sp>
    </p:spTree>
    <p:extLst>
      <p:ext uri="{BB962C8B-B14F-4D97-AF65-F5344CB8AC3E}">
        <p14:creationId xmlns:p14="http://schemas.microsoft.com/office/powerpoint/2010/main" val="3929017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TN" b="1" dirty="0"/>
              <a:t>النظام شبه الرئاسي</a:t>
            </a:r>
            <a:endParaRPr lang="fr-FR" b="1" dirty="0"/>
          </a:p>
        </p:txBody>
      </p:sp>
      <p:sp>
        <p:nvSpPr>
          <p:cNvPr id="3" name="Espace réservé du contenu 2"/>
          <p:cNvSpPr>
            <a:spLocks noGrp="1"/>
          </p:cNvSpPr>
          <p:nvPr>
            <p:ph idx="1"/>
          </p:nvPr>
        </p:nvSpPr>
        <p:spPr/>
        <p:txBody>
          <a:bodyPr/>
          <a:lstStyle/>
          <a:p>
            <a:endParaRPr lang="ar-SA"/>
          </a:p>
        </p:txBody>
      </p:sp>
    </p:spTree>
    <p:extLst>
      <p:ext uri="{BB962C8B-B14F-4D97-AF65-F5344CB8AC3E}">
        <p14:creationId xmlns:p14="http://schemas.microsoft.com/office/powerpoint/2010/main" val="1891312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79418" y="1634692"/>
            <a:ext cx="9144000" cy="1655762"/>
          </a:xfrm>
        </p:spPr>
        <p:txBody>
          <a:bodyPr>
            <a:noAutofit/>
          </a:bodyPr>
          <a:lstStyle/>
          <a:p>
            <a:pPr algn="just"/>
            <a:r>
              <a:rPr lang="ar-SA" sz="3600" b="1" dirty="0" smtClean="0"/>
              <a:t>بعد أن تعرفنا في الحصص السابقة لخصائص كل من النظام البرلماني والنظام الرئاسي ولنماذجه التطبيقية لكل من </a:t>
            </a:r>
            <a:r>
              <a:rPr lang="ar-SA" sz="3600" b="1" dirty="0" err="1" smtClean="0"/>
              <a:t>ابريطانيا</a:t>
            </a:r>
            <a:r>
              <a:rPr lang="ar-SA" sz="3600" b="1" dirty="0" smtClean="0"/>
              <a:t> والولايات المتحدة الأمريكية ننتقل في هذا المحور للتعرف على </a:t>
            </a:r>
            <a:r>
              <a:rPr lang="ar-TN" sz="3600" b="1" dirty="0" smtClean="0"/>
              <a:t>النظام </a:t>
            </a:r>
            <a:r>
              <a:rPr lang="ar-TN" sz="3600" b="1" dirty="0"/>
              <a:t>شبه الرئاسي</a:t>
            </a:r>
            <a:endParaRPr lang="fr-FR" sz="3600" b="1" dirty="0"/>
          </a:p>
        </p:txBody>
      </p:sp>
    </p:spTree>
    <p:extLst>
      <p:ext uri="{BB962C8B-B14F-4D97-AF65-F5344CB8AC3E}">
        <p14:creationId xmlns:p14="http://schemas.microsoft.com/office/powerpoint/2010/main" val="16871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00545" y="1122218"/>
            <a:ext cx="10778838" cy="6186309"/>
          </a:xfrm>
          <a:prstGeom prst="rect">
            <a:avLst/>
          </a:prstGeom>
          <a:noFill/>
        </p:spPr>
        <p:txBody>
          <a:bodyPr wrap="square" rtlCol="0">
            <a:spAutoFit/>
          </a:bodyPr>
          <a:lstStyle/>
          <a:p>
            <a:pPr algn="just"/>
            <a:r>
              <a:rPr lang="ar-SA" sz="4400" b="1" dirty="0">
                <a:solidFill>
                  <a:prstClr val="white"/>
                </a:solidFill>
              </a:rPr>
              <a:t>المحور </a:t>
            </a:r>
            <a:r>
              <a:rPr lang="ar-TN" sz="4400" b="1" dirty="0">
                <a:solidFill>
                  <a:prstClr val="white"/>
                </a:solidFill>
              </a:rPr>
              <a:t>الرابع:</a:t>
            </a:r>
            <a:r>
              <a:rPr lang="ar-SA" sz="4400" b="1" dirty="0">
                <a:solidFill>
                  <a:prstClr val="white"/>
                </a:solidFill>
              </a:rPr>
              <a:t> </a:t>
            </a:r>
            <a:r>
              <a:rPr lang="ar-TN" sz="4400" b="1" dirty="0">
                <a:solidFill>
                  <a:prstClr val="white"/>
                </a:solidFill>
              </a:rPr>
              <a:t>النظام شبه الرئاسي</a:t>
            </a:r>
            <a:endParaRPr lang="fr-FR" sz="4400" b="1" dirty="0">
              <a:solidFill>
                <a:prstClr val="white"/>
              </a:solidFill>
            </a:endParaRPr>
          </a:p>
          <a:p>
            <a:pPr algn="just"/>
            <a:r>
              <a:rPr lang="ar-SA" sz="4400" dirty="0">
                <a:solidFill>
                  <a:prstClr val="white"/>
                </a:solidFill>
              </a:rPr>
              <a:t>يتميز هذا النظام بالجمع بين خصائص النظام الرئاسي والنظام البرلماني، وترجع أساس فكرة المزج بين كل من النظامين، أن بعض النظم البرلمانية أرادت تقوية سلطات الرئيس من خلال انتخابه المباشر من قبل الشعب، فالرئيس لا يسأل إلا أمام الشعب، وهذا يعطيه قوة في مواجهة البرلمان الذي </a:t>
            </a:r>
            <a:r>
              <a:rPr lang="ar-SA" sz="4400" dirty="0" err="1">
                <a:solidFill>
                  <a:prstClr val="white"/>
                </a:solidFill>
              </a:rPr>
              <a:t>لايسأل</a:t>
            </a:r>
            <a:r>
              <a:rPr lang="ar-SA" sz="4400" dirty="0">
                <a:solidFill>
                  <a:prstClr val="white"/>
                </a:solidFill>
              </a:rPr>
              <a:t> أمامه ويكسبه قوة في مواجهة الوزارة نفسها</a:t>
            </a:r>
            <a:r>
              <a:rPr lang="en-US" sz="4400" dirty="0">
                <a:solidFill>
                  <a:prstClr val="white"/>
                </a:solidFill>
              </a:rPr>
              <a:t>.</a:t>
            </a:r>
            <a:endParaRPr lang="fr-FR" sz="4400" dirty="0">
              <a:solidFill>
                <a:prstClr val="white"/>
              </a:solidFill>
            </a:endParaRPr>
          </a:p>
          <a:p>
            <a:pPr algn="just"/>
            <a:endParaRPr lang="fr-FR" sz="4400" dirty="0">
              <a:solidFill>
                <a:prstClr val="white"/>
              </a:solidFill>
            </a:endParaRPr>
          </a:p>
        </p:txBody>
      </p:sp>
    </p:spTree>
    <p:extLst>
      <p:ext uri="{BB962C8B-B14F-4D97-AF65-F5344CB8AC3E}">
        <p14:creationId xmlns:p14="http://schemas.microsoft.com/office/powerpoint/2010/main" val="3091431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43210" y="2225040"/>
            <a:ext cx="10719581" cy="3785652"/>
          </a:xfrm>
          <a:prstGeom prst="rect">
            <a:avLst/>
          </a:prstGeom>
          <a:noFill/>
        </p:spPr>
        <p:txBody>
          <a:bodyPr wrap="square" rtlCol="0">
            <a:spAutoFit/>
          </a:bodyPr>
          <a:lstStyle/>
          <a:p>
            <a:pPr algn="just"/>
            <a:r>
              <a:rPr lang="ar-SA" sz="6000" dirty="0">
                <a:solidFill>
                  <a:prstClr val="white"/>
                </a:solidFill>
              </a:rPr>
              <a:t>وتعتبر فرنسا مهد هذا النظام المختلط، فقد انتقلت فرنسا من النظام البرلماني إلى النظام الرئاسي، كما مارست</a:t>
            </a:r>
            <a:r>
              <a:rPr lang="ar-MA" sz="6000" dirty="0">
                <a:solidFill>
                  <a:prstClr val="white"/>
                </a:solidFill>
              </a:rPr>
              <a:t>ه</a:t>
            </a:r>
            <a:r>
              <a:rPr lang="ar-SA" sz="6000" dirty="0">
                <a:solidFill>
                  <a:prstClr val="white"/>
                </a:solidFill>
              </a:rPr>
              <a:t> أنظمة برلمانية أخرى أو تمارس هذا الشكل من الانتخاب الرئاسي.</a:t>
            </a:r>
            <a:endParaRPr lang="fr-FR" sz="6000" dirty="0">
              <a:solidFill>
                <a:prstClr val="white"/>
              </a:solidFill>
            </a:endParaRPr>
          </a:p>
        </p:txBody>
      </p:sp>
    </p:spTree>
    <p:extLst>
      <p:ext uri="{BB962C8B-B14F-4D97-AF65-F5344CB8AC3E}">
        <p14:creationId xmlns:p14="http://schemas.microsoft.com/office/powerpoint/2010/main" val="819848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95744" y="1348800"/>
            <a:ext cx="11305309" cy="5509200"/>
          </a:xfrm>
          <a:prstGeom prst="rect">
            <a:avLst/>
          </a:prstGeom>
          <a:noFill/>
        </p:spPr>
        <p:txBody>
          <a:bodyPr wrap="square" rtlCol="0">
            <a:spAutoFit/>
          </a:bodyPr>
          <a:lstStyle/>
          <a:p>
            <a:pPr algn="just"/>
            <a:r>
              <a:rPr lang="ar-TN" sz="4400" b="1" dirty="0">
                <a:solidFill>
                  <a:prstClr val="white"/>
                </a:solidFill>
              </a:rPr>
              <a:t>المطلب الأول: خصائص النظام المختلط</a:t>
            </a:r>
            <a:endParaRPr lang="fr-FR" sz="4400" b="1" dirty="0">
              <a:solidFill>
                <a:prstClr val="white"/>
              </a:solidFill>
            </a:endParaRPr>
          </a:p>
          <a:p>
            <a:pPr algn="just"/>
            <a:r>
              <a:rPr lang="ar-SA" sz="4400" b="1" dirty="0">
                <a:solidFill>
                  <a:prstClr val="white"/>
                </a:solidFill>
              </a:rPr>
              <a:t>تتمثل أبرز مظاهر هذا النظام في مجموع من الخصائص، نذكر أهمها: أولا في</a:t>
            </a:r>
            <a:r>
              <a:rPr lang="ar-TN" sz="4400" b="1" dirty="0">
                <a:solidFill>
                  <a:prstClr val="white"/>
                </a:solidFill>
              </a:rPr>
              <a:t> ثنائية السلطة التنفيذية</a:t>
            </a:r>
            <a:r>
              <a:rPr lang="ar-SA" sz="4400" b="1" dirty="0">
                <a:solidFill>
                  <a:prstClr val="white"/>
                </a:solidFill>
              </a:rPr>
              <a:t> ثانيا في </a:t>
            </a:r>
            <a:r>
              <a:rPr lang="ar-TN" sz="4400" b="1" dirty="0">
                <a:solidFill>
                  <a:prstClr val="white"/>
                </a:solidFill>
              </a:rPr>
              <a:t>التعاون والرقابة المتبادلة بين السلطتين التشريعية والتنفيذية</a:t>
            </a:r>
            <a:r>
              <a:rPr lang="ar-SA" sz="4400" b="1" dirty="0">
                <a:solidFill>
                  <a:prstClr val="white"/>
                </a:solidFill>
              </a:rPr>
              <a:t> </a:t>
            </a:r>
            <a:endParaRPr lang="fr-FR" sz="4400" b="1" dirty="0">
              <a:solidFill>
                <a:prstClr val="white"/>
              </a:solidFill>
            </a:endParaRPr>
          </a:p>
          <a:p>
            <a:pPr algn="just"/>
            <a:r>
              <a:rPr lang="ar-TN" sz="4400" b="1" dirty="0">
                <a:solidFill>
                  <a:prstClr val="white"/>
                </a:solidFill>
              </a:rPr>
              <a:t>الفرع الأول: ثنائية السلطة التنفيذية</a:t>
            </a:r>
            <a:endParaRPr lang="fr-FR" sz="4400" b="1" dirty="0">
              <a:solidFill>
                <a:prstClr val="white"/>
              </a:solidFill>
            </a:endParaRPr>
          </a:p>
          <a:p>
            <a:pPr algn="just"/>
            <a:r>
              <a:rPr lang="ar-SA" sz="4400" b="1" dirty="0">
                <a:solidFill>
                  <a:prstClr val="white"/>
                </a:solidFill>
              </a:rPr>
              <a:t>تتمثل في وجود رئيس دولة منتخب مباشرة من الشعب، والحكومة المنبثقة من الأغلبية البرلمانية.</a:t>
            </a:r>
            <a:endParaRPr lang="fr-FR" sz="4400" b="1" dirty="0">
              <a:solidFill>
                <a:prstClr val="white"/>
              </a:solidFill>
            </a:endParaRPr>
          </a:p>
          <a:p>
            <a:pPr algn="just"/>
            <a:endParaRPr lang="fr-FR" sz="4400" b="1" dirty="0">
              <a:solidFill>
                <a:prstClr val="white"/>
              </a:solidFill>
            </a:endParaRPr>
          </a:p>
        </p:txBody>
      </p:sp>
    </p:spTree>
    <p:extLst>
      <p:ext uri="{BB962C8B-B14F-4D97-AF65-F5344CB8AC3E}">
        <p14:creationId xmlns:p14="http://schemas.microsoft.com/office/powerpoint/2010/main" val="681236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49927" y="947018"/>
            <a:ext cx="10293928" cy="6740307"/>
          </a:xfrm>
          <a:prstGeom prst="rect">
            <a:avLst/>
          </a:prstGeom>
          <a:noFill/>
        </p:spPr>
        <p:txBody>
          <a:bodyPr wrap="square" rtlCol="0">
            <a:spAutoFit/>
          </a:bodyPr>
          <a:lstStyle/>
          <a:p>
            <a:pPr algn="just"/>
            <a:r>
              <a:rPr lang="ar-SA" sz="4800" b="1" dirty="0">
                <a:solidFill>
                  <a:prstClr val="white"/>
                </a:solidFill>
              </a:rPr>
              <a:t>رئيس الدولة: </a:t>
            </a:r>
            <a:endParaRPr lang="fr-FR" sz="4800" b="1" dirty="0">
              <a:solidFill>
                <a:prstClr val="white"/>
              </a:solidFill>
            </a:endParaRPr>
          </a:p>
          <a:p>
            <a:pPr algn="just"/>
            <a:r>
              <a:rPr lang="ar-SA" sz="4800" b="1" dirty="0">
                <a:solidFill>
                  <a:prstClr val="white"/>
                </a:solidFill>
              </a:rPr>
              <a:t>ينتخب الرئيس مباشرة من الشعب بالاقتراع الشامل المباشر عادة - ولكن ليس بالضرورة-، وأنه يمتلك بعض الصلاحيات التنفيذية التي تتجاوز صلاحيات رئيس الدول البرلمانية، وتمتعه باختصاصات فعلية (ليست رمزية كما في النظام البرلماني)</a:t>
            </a:r>
            <a:r>
              <a:rPr lang="en-US" sz="4800" b="1" dirty="0">
                <a:solidFill>
                  <a:prstClr val="white"/>
                </a:solidFill>
              </a:rPr>
              <a:t>. </a:t>
            </a:r>
            <a:r>
              <a:rPr lang="ar-SA" sz="4800" b="1" dirty="0">
                <a:solidFill>
                  <a:prstClr val="white"/>
                </a:solidFill>
              </a:rPr>
              <a:t>ورئيس الدولة في النظام المختلط مسئول أمام الشعب فهو يسود ويحكم</a:t>
            </a:r>
            <a:r>
              <a:rPr lang="en-US" sz="4800" b="1" dirty="0">
                <a:solidFill>
                  <a:prstClr val="white"/>
                </a:solidFill>
              </a:rPr>
              <a:t>.</a:t>
            </a:r>
            <a:endParaRPr lang="fr-FR" sz="4800" b="1" dirty="0">
              <a:solidFill>
                <a:prstClr val="white"/>
              </a:solidFill>
            </a:endParaRPr>
          </a:p>
          <a:p>
            <a:pPr algn="just"/>
            <a:endParaRPr lang="fr-FR" sz="4800" b="1" dirty="0">
              <a:solidFill>
                <a:prstClr val="white"/>
              </a:solidFill>
            </a:endParaRPr>
          </a:p>
        </p:txBody>
      </p:sp>
    </p:spTree>
    <p:extLst>
      <p:ext uri="{BB962C8B-B14F-4D97-AF65-F5344CB8AC3E}">
        <p14:creationId xmlns:p14="http://schemas.microsoft.com/office/powerpoint/2010/main" val="2378450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57917" y="1399310"/>
            <a:ext cx="10649243" cy="4524315"/>
          </a:xfrm>
          <a:prstGeom prst="rect">
            <a:avLst/>
          </a:prstGeom>
          <a:noFill/>
        </p:spPr>
        <p:txBody>
          <a:bodyPr wrap="square" rtlCol="0">
            <a:spAutoFit/>
          </a:bodyPr>
          <a:lstStyle/>
          <a:p>
            <a:pPr algn="just"/>
            <a:r>
              <a:rPr lang="ar-SA" sz="4800" dirty="0">
                <a:solidFill>
                  <a:prstClr val="white"/>
                </a:solidFill>
              </a:rPr>
              <a:t>خصائص الرئيس في النظام شبه الرئاسي هو: </a:t>
            </a:r>
            <a:endParaRPr lang="fr-FR" sz="4800" dirty="0">
              <a:solidFill>
                <a:prstClr val="white"/>
              </a:solidFill>
            </a:endParaRPr>
          </a:p>
          <a:p>
            <a:pPr algn="just"/>
            <a:r>
              <a:rPr lang="ar-SA" sz="4800" dirty="0">
                <a:solidFill>
                  <a:prstClr val="white"/>
                </a:solidFill>
              </a:rPr>
              <a:t>- سيطرة رئيس الدولة على مقاليد الحكم وهيمنته على هيئات الدولة. </a:t>
            </a:r>
            <a:endParaRPr lang="fr-FR" sz="4800" dirty="0">
              <a:solidFill>
                <a:prstClr val="white"/>
              </a:solidFill>
            </a:endParaRPr>
          </a:p>
          <a:p>
            <a:pPr algn="just"/>
            <a:r>
              <a:rPr lang="ar-SA" sz="4800" dirty="0">
                <a:solidFill>
                  <a:prstClr val="white"/>
                </a:solidFill>
              </a:rPr>
              <a:t>- تمتع الرئيس بالأغلبية البرلمانية</a:t>
            </a:r>
            <a:r>
              <a:rPr lang="en-US" sz="4800" dirty="0">
                <a:solidFill>
                  <a:prstClr val="white"/>
                </a:solidFill>
              </a:rPr>
              <a:t>. </a:t>
            </a:r>
            <a:endParaRPr lang="fr-FR" sz="4800" dirty="0">
              <a:solidFill>
                <a:prstClr val="white"/>
              </a:solidFill>
            </a:endParaRPr>
          </a:p>
          <a:p>
            <a:pPr algn="just"/>
            <a:r>
              <a:rPr lang="ar-SA" sz="4800" dirty="0">
                <a:solidFill>
                  <a:prstClr val="white"/>
                </a:solidFill>
              </a:rPr>
              <a:t>- الأخذ باستفتاءات الشعبية.</a:t>
            </a:r>
            <a:endParaRPr lang="fr-FR" sz="4800" dirty="0">
              <a:solidFill>
                <a:prstClr val="white"/>
              </a:solidFill>
            </a:endParaRPr>
          </a:p>
          <a:p>
            <a:pPr algn="just"/>
            <a:r>
              <a:rPr lang="en-US" sz="4800" dirty="0">
                <a:solidFill>
                  <a:prstClr val="white"/>
                </a:solidFill>
              </a:rPr>
              <a:t> </a:t>
            </a:r>
            <a:endParaRPr lang="fr-FR" sz="4800" dirty="0">
              <a:solidFill>
                <a:prstClr val="white"/>
              </a:solidFill>
            </a:endParaRPr>
          </a:p>
        </p:txBody>
      </p:sp>
    </p:spTree>
    <p:extLst>
      <p:ext uri="{BB962C8B-B14F-4D97-AF65-F5344CB8AC3E}">
        <p14:creationId xmlns:p14="http://schemas.microsoft.com/office/powerpoint/2010/main" val="1265987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37854" y="1385455"/>
            <a:ext cx="9615055" cy="5262979"/>
          </a:xfrm>
          <a:prstGeom prst="rect">
            <a:avLst/>
          </a:prstGeom>
          <a:noFill/>
        </p:spPr>
        <p:txBody>
          <a:bodyPr wrap="square" rtlCol="0">
            <a:spAutoFit/>
          </a:bodyPr>
          <a:lstStyle/>
          <a:p>
            <a:pPr algn="just"/>
            <a:r>
              <a:rPr lang="ar-SA" sz="4800" b="1" dirty="0">
                <a:solidFill>
                  <a:prstClr val="white"/>
                </a:solidFill>
              </a:rPr>
              <a:t>الحكومة</a:t>
            </a:r>
            <a:r>
              <a:rPr lang="ar-SA" sz="4800" dirty="0">
                <a:solidFill>
                  <a:prstClr val="white"/>
                </a:solidFill>
              </a:rPr>
              <a:t>: </a:t>
            </a:r>
            <a:endParaRPr lang="fr-FR" sz="4800" dirty="0">
              <a:solidFill>
                <a:prstClr val="white"/>
              </a:solidFill>
            </a:endParaRPr>
          </a:p>
          <a:p>
            <a:pPr algn="just">
              <a:buFont typeface="Wingdings" pitchFamily="2" charset="2"/>
              <a:buChar char="ü"/>
            </a:pPr>
            <a:r>
              <a:rPr lang="en-US" sz="4800" dirty="0">
                <a:solidFill>
                  <a:prstClr val="white"/>
                </a:solidFill>
              </a:rPr>
              <a:t> </a:t>
            </a:r>
            <a:r>
              <a:rPr lang="ar-SA" sz="4800" dirty="0">
                <a:solidFill>
                  <a:prstClr val="white"/>
                </a:solidFill>
              </a:rPr>
              <a:t>إضافة إلى رئيس للدولة نجد إلى جانبه حكومة يرأسها وزير أول مسئولة أمام الرئيس سواء كانت مسئولية فردية أو تضامنية، وتشترك مع الرئيس أن مسؤولية الحكومة أمام البرلمان سواء في الأنظمة البرلمانية أو المزدوجة، </a:t>
            </a:r>
            <a:endParaRPr lang="fr-FR" sz="4800"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689929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0</TotalTime>
  <Words>617</Words>
  <Application>Microsoft Office PowerPoint</Application>
  <PresentationFormat>Grand écran</PresentationFormat>
  <Paragraphs>39</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19</vt:i4>
      </vt:variant>
    </vt:vector>
  </HeadingPairs>
  <TitlesOfParts>
    <vt:vector size="26" baseType="lpstr">
      <vt:lpstr>Arial</vt:lpstr>
      <vt:lpstr>Calibri</vt:lpstr>
      <vt:lpstr>Calibri Light</vt:lpstr>
      <vt:lpstr>Times New Roman</vt:lpstr>
      <vt:lpstr>Wingdings</vt:lpstr>
      <vt:lpstr>Thème Office</vt:lpstr>
      <vt:lpstr>Office Theme</vt:lpstr>
      <vt:lpstr>Présentation PowerPoint</vt:lpstr>
      <vt:lpstr>النظام شبه الرئاسي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2025-04-22T11:33:34Z</dcterms:created>
  <dcterms:modified xsi:type="dcterms:W3CDTF">2025-04-22T11:33:51Z</dcterms:modified>
</cp:coreProperties>
</file>