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ar-S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ar-SA"/>
          </a:p>
        </p:txBody>
      </p:sp>
      <p:sp>
        <p:nvSpPr>
          <p:cNvPr id="4" name="Espace réservé de la date 3"/>
          <p:cNvSpPr>
            <a:spLocks noGrp="1"/>
          </p:cNvSpPr>
          <p:nvPr>
            <p:ph type="dt" sz="half" idx="10"/>
          </p:nvPr>
        </p:nvSpPr>
        <p:spPr/>
        <p:txBody>
          <a:bodyPr/>
          <a:lstStyle/>
          <a:p>
            <a:fld id="{B0497FE4-E48B-4F4D-A2BE-FF8CF9DFCD63}" type="datetimeFigureOut">
              <a:rPr lang="ar-SA" smtClean="0"/>
              <a:t>18/11/1446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3CE59AEE-D096-40C9-BCEA-ABFCA0D8E67D}" type="slidenum">
              <a:rPr lang="ar-SA" smtClean="0"/>
              <a:t>‹N°›</a:t>
            </a:fld>
            <a:endParaRPr lang="ar-SA"/>
          </a:p>
        </p:txBody>
      </p:sp>
    </p:spTree>
    <p:extLst>
      <p:ext uri="{BB962C8B-B14F-4D97-AF65-F5344CB8AC3E}">
        <p14:creationId xmlns:p14="http://schemas.microsoft.com/office/powerpoint/2010/main" val="3697203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B0497FE4-E48B-4F4D-A2BE-FF8CF9DFCD63}" type="datetimeFigureOut">
              <a:rPr lang="ar-SA" smtClean="0"/>
              <a:t>18/11/1446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3CE59AEE-D096-40C9-BCEA-ABFCA0D8E67D}" type="slidenum">
              <a:rPr lang="ar-SA" smtClean="0"/>
              <a:t>‹N°›</a:t>
            </a:fld>
            <a:endParaRPr lang="ar-SA"/>
          </a:p>
        </p:txBody>
      </p:sp>
    </p:spTree>
    <p:extLst>
      <p:ext uri="{BB962C8B-B14F-4D97-AF65-F5344CB8AC3E}">
        <p14:creationId xmlns:p14="http://schemas.microsoft.com/office/powerpoint/2010/main" val="908207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ar-S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B0497FE4-E48B-4F4D-A2BE-FF8CF9DFCD63}" type="datetimeFigureOut">
              <a:rPr lang="ar-SA" smtClean="0"/>
              <a:t>18/11/1446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3CE59AEE-D096-40C9-BCEA-ABFCA0D8E67D}" type="slidenum">
              <a:rPr lang="ar-SA" smtClean="0"/>
              <a:t>‹N°›</a:t>
            </a:fld>
            <a:endParaRPr lang="ar-SA"/>
          </a:p>
        </p:txBody>
      </p:sp>
    </p:spTree>
    <p:extLst>
      <p:ext uri="{BB962C8B-B14F-4D97-AF65-F5344CB8AC3E}">
        <p14:creationId xmlns:p14="http://schemas.microsoft.com/office/powerpoint/2010/main" val="23048222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1118518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6149078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4307726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6692082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8" name="Footer Placeholder 7"/>
          <p:cNvSpPr>
            <a:spLocks noGrp="1"/>
          </p:cNvSpPr>
          <p:nvPr>
            <p:ph type="ftr" sz="quarter" idx="11"/>
          </p:nvPr>
        </p:nvSpPr>
        <p:spPr/>
        <p:txBody>
          <a:bodyPr/>
          <a:lstStyle/>
          <a:p>
            <a:endParaRPr lang="ar-SA">
              <a:solidFill>
                <a:prstClr val="white">
                  <a:tint val="75000"/>
                </a:prstClr>
              </a:solidFill>
            </a:endParaRPr>
          </a:p>
        </p:txBody>
      </p:sp>
      <p:sp>
        <p:nvSpPr>
          <p:cNvPr id="9" name="Slide Number Placeholder 8"/>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9857437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4" name="Footer Placeholder 3"/>
          <p:cNvSpPr>
            <a:spLocks noGrp="1"/>
          </p:cNvSpPr>
          <p:nvPr>
            <p:ph type="ftr" sz="quarter" idx="11"/>
          </p:nvPr>
        </p:nvSpPr>
        <p:spPr/>
        <p:txBody>
          <a:bodyPr/>
          <a:lstStyle/>
          <a:p>
            <a:endParaRPr lang="ar-SA">
              <a:solidFill>
                <a:prstClr val="white">
                  <a:tint val="75000"/>
                </a:prstClr>
              </a:solidFill>
            </a:endParaRPr>
          </a:p>
        </p:txBody>
      </p:sp>
      <p:sp>
        <p:nvSpPr>
          <p:cNvPr id="5" name="Slide Number Placeholder 4"/>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0666522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3" name="Footer Placeholder 2"/>
          <p:cNvSpPr>
            <a:spLocks noGrp="1"/>
          </p:cNvSpPr>
          <p:nvPr>
            <p:ph type="ftr" sz="quarter" idx="11"/>
          </p:nvPr>
        </p:nvSpPr>
        <p:spPr/>
        <p:txBody>
          <a:bodyPr/>
          <a:lstStyle/>
          <a:p>
            <a:endParaRPr lang="ar-SA">
              <a:solidFill>
                <a:prstClr val="white">
                  <a:tint val="75000"/>
                </a:prstClr>
              </a:solidFill>
            </a:endParaRPr>
          </a:p>
        </p:txBody>
      </p:sp>
      <p:sp>
        <p:nvSpPr>
          <p:cNvPr id="4" name="Slide Number Placeholder 3"/>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4407604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404091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B0497FE4-E48B-4F4D-A2BE-FF8CF9DFCD63}" type="datetimeFigureOut">
              <a:rPr lang="ar-SA" smtClean="0"/>
              <a:t>18/11/1446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3CE59AEE-D096-40C9-BCEA-ABFCA0D8E67D}" type="slidenum">
              <a:rPr lang="ar-SA" smtClean="0"/>
              <a:t>‹N°›</a:t>
            </a:fld>
            <a:endParaRPr lang="ar-SA"/>
          </a:p>
        </p:txBody>
      </p:sp>
    </p:spTree>
    <p:extLst>
      <p:ext uri="{BB962C8B-B14F-4D97-AF65-F5344CB8AC3E}">
        <p14:creationId xmlns:p14="http://schemas.microsoft.com/office/powerpoint/2010/main" val="3779802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489478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7129843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769596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ar-S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0497FE4-E48B-4F4D-A2BE-FF8CF9DFCD63}" type="datetimeFigureOut">
              <a:rPr lang="ar-SA" smtClean="0"/>
              <a:t>18/11/1446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3CE59AEE-D096-40C9-BCEA-ABFCA0D8E67D}" type="slidenum">
              <a:rPr lang="ar-SA" smtClean="0"/>
              <a:t>‹N°›</a:t>
            </a:fld>
            <a:endParaRPr lang="ar-SA"/>
          </a:p>
        </p:txBody>
      </p:sp>
    </p:spTree>
    <p:extLst>
      <p:ext uri="{BB962C8B-B14F-4D97-AF65-F5344CB8AC3E}">
        <p14:creationId xmlns:p14="http://schemas.microsoft.com/office/powerpoint/2010/main" val="1316631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e la date 4"/>
          <p:cNvSpPr>
            <a:spLocks noGrp="1"/>
          </p:cNvSpPr>
          <p:nvPr>
            <p:ph type="dt" sz="half" idx="10"/>
          </p:nvPr>
        </p:nvSpPr>
        <p:spPr/>
        <p:txBody>
          <a:bodyPr/>
          <a:lstStyle/>
          <a:p>
            <a:fld id="{B0497FE4-E48B-4F4D-A2BE-FF8CF9DFCD63}" type="datetimeFigureOut">
              <a:rPr lang="ar-SA" smtClean="0"/>
              <a:t>18/11/1446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3CE59AEE-D096-40C9-BCEA-ABFCA0D8E67D}" type="slidenum">
              <a:rPr lang="ar-SA" smtClean="0"/>
              <a:t>‹N°›</a:t>
            </a:fld>
            <a:endParaRPr lang="ar-SA"/>
          </a:p>
        </p:txBody>
      </p:sp>
    </p:spTree>
    <p:extLst>
      <p:ext uri="{BB962C8B-B14F-4D97-AF65-F5344CB8AC3E}">
        <p14:creationId xmlns:p14="http://schemas.microsoft.com/office/powerpoint/2010/main" val="3259446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ar-S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7" name="Espace réservé de la date 6"/>
          <p:cNvSpPr>
            <a:spLocks noGrp="1"/>
          </p:cNvSpPr>
          <p:nvPr>
            <p:ph type="dt" sz="half" idx="10"/>
          </p:nvPr>
        </p:nvSpPr>
        <p:spPr/>
        <p:txBody>
          <a:bodyPr/>
          <a:lstStyle/>
          <a:p>
            <a:fld id="{B0497FE4-E48B-4F4D-A2BE-FF8CF9DFCD63}" type="datetimeFigureOut">
              <a:rPr lang="ar-SA" smtClean="0"/>
              <a:t>18/11/1446</a:t>
            </a:fld>
            <a:endParaRPr lang="ar-SA"/>
          </a:p>
        </p:txBody>
      </p:sp>
      <p:sp>
        <p:nvSpPr>
          <p:cNvPr id="8" name="Espace réservé du pied de page 7"/>
          <p:cNvSpPr>
            <a:spLocks noGrp="1"/>
          </p:cNvSpPr>
          <p:nvPr>
            <p:ph type="ftr" sz="quarter" idx="11"/>
          </p:nvPr>
        </p:nvSpPr>
        <p:spPr/>
        <p:txBody>
          <a:bodyPr/>
          <a:lstStyle/>
          <a:p>
            <a:endParaRPr lang="ar-SA"/>
          </a:p>
        </p:txBody>
      </p:sp>
      <p:sp>
        <p:nvSpPr>
          <p:cNvPr id="9" name="Espace réservé du numéro de diapositive 8"/>
          <p:cNvSpPr>
            <a:spLocks noGrp="1"/>
          </p:cNvSpPr>
          <p:nvPr>
            <p:ph type="sldNum" sz="quarter" idx="12"/>
          </p:nvPr>
        </p:nvSpPr>
        <p:spPr/>
        <p:txBody>
          <a:bodyPr/>
          <a:lstStyle/>
          <a:p>
            <a:fld id="{3CE59AEE-D096-40C9-BCEA-ABFCA0D8E67D}" type="slidenum">
              <a:rPr lang="ar-SA" smtClean="0"/>
              <a:t>‹N°›</a:t>
            </a:fld>
            <a:endParaRPr lang="ar-SA"/>
          </a:p>
        </p:txBody>
      </p:sp>
    </p:spTree>
    <p:extLst>
      <p:ext uri="{BB962C8B-B14F-4D97-AF65-F5344CB8AC3E}">
        <p14:creationId xmlns:p14="http://schemas.microsoft.com/office/powerpoint/2010/main" val="2572104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e la date 2"/>
          <p:cNvSpPr>
            <a:spLocks noGrp="1"/>
          </p:cNvSpPr>
          <p:nvPr>
            <p:ph type="dt" sz="half" idx="10"/>
          </p:nvPr>
        </p:nvSpPr>
        <p:spPr/>
        <p:txBody>
          <a:bodyPr/>
          <a:lstStyle/>
          <a:p>
            <a:fld id="{B0497FE4-E48B-4F4D-A2BE-FF8CF9DFCD63}" type="datetimeFigureOut">
              <a:rPr lang="ar-SA" smtClean="0"/>
              <a:t>18/11/1446</a:t>
            </a:fld>
            <a:endParaRPr lang="ar-SA"/>
          </a:p>
        </p:txBody>
      </p:sp>
      <p:sp>
        <p:nvSpPr>
          <p:cNvPr id="4" name="Espace réservé du pied de page 3"/>
          <p:cNvSpPr>
            <a:spLocks noGrp="1"/>
          </p:cNvSpPr>
          <p:nvPr>
            <p:ph type="ftr" sz="quarter" idx="11"/>
          </p:nvPr>
        </p:nvSpPr>
        <p:spPr/>
        <p:txBody>
          <a:bodyPr/>
          <a:lstStyle/>
          <a:p>
            <a:endParaRPr lang="ar-SA"/>
          </a:p>
        </p:txBody>
      </p:sp>
      <p:sp>
        <p:nvSpPr>
          <p:cNvPr id="5" name="Espace réservé du numéro de diapositive 4"/>
          <p:cNvSpPr>
            <a:spLocks noGrp="1"/>
          </p:cNvSpPr>
          <p:nvPr>
            <p:ph type="sldNum" sz="quarter" idx="12"/>
          </p:nvPr>
        </p:nvSpPr>
        <p:spPr/>
        <p:txBody>
          <a:bodyPr/>
          <a:lstStyle/>
          <a:p>
            <a:fld id="{3CE59AEE-D096-40C9-BCEA-ABFCA0D8E67D}" type="slidenum">
              <a:rPr lang="ar-SA" smtClean="0"/>
              <a:t>‹N°›</a:t>
            </a:fld>
            <a:endParaRPr lang="ar-SA"/>
          </a:p>
        </p:txBody>
      </p:sp>
    </p:spTree>
    <p:extLst>
      <p:ext uri="{BB962C8B-B14F-4D97-AF65-F5344CB8AC3E}">
        <p14:creationId xmlns:p14="http://schemas.microsoft.com/office/powerpoint/2010/main" val="3433883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0497FE4-E48B-4F4D-A2BE-FF8CF9DFCD63}" type="datetimeFigureOut">
              <a:rPr lang="ar-SA" smtClean="0"/>
              <a:t>18/11/1446</a:t>
            </a:fld>
            <a:endParaRPr lang="ar-SA"/>
          </a:p>
        </p:txBody>
      </p:sp>
      <p:sp>
        <p:nvSpPr>
          <p:cNvPr id="3" name="Espace réservé du pied de page 2"/>
          <p:cNvSpPr>
            <a:spLocks noGrp="1"/>
          </p:cNvSpPr>
          <p:nvPr>
            <p:ph type="ftr" sz="quarter" idx="11"/>
          </p:nvPr>
        </p:nvSpPr>
        <p:spPr/>
        <p:txBody>
          <a:bodyPr/>
          <a:lstStyle/>
          <a:p>
            <a:endParaRPr lang="ar-SA"/>
          </a:p>
        </p:txBody>
      </p:sp>
      <p:sp>
        <p:nvSpPr>
          <p:cNvPr id="4" name="Espace réservé du numéro de diapositive 3"/>
          <p:cNvSpPr>
            <a:spLocks noGrp="1"/>
          </p:cNvSpPr>
          <p:nvPr>
            <p:ph type="sldNum" sz="quarter" idx="12"/>
          </p:nvPr>
        </p:nvSpPr>
        <p:spPr/>
        <p:txBody>
          <a:bodyPr/>
          <a:lstStyle/>
          <a:p>
            <a:fld id="{3CE59AEE-D096-40C9-BCEA-ABFCA0D8E67D}" type="slidenum">
              <a:rPr lang="ar-SA" smtClean="0"/>
              <a:t>‹N°›</a:t>
            </a:fld>
            <a:endParaRPr lang="ar-SA"/>
          </a:p>
        </p:txBody>
      </p:sp>
    </p:spTree>
    <p:extLst>
      <p:ext uri="{BB962C8B-B14F-4D97-AF65-F5344CB8AC3E}">
        <p14:creationId xmlns:p14="http://schemas.microsoft.com/office/powerpoint/2010/main" val="1141058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0497FE4-E48B-4F4D-A2BE-FF8CF9DFCD63}" type="datetimeFigureOut">
              <a:rPr lang="ar-SA" smtClean="0"/>
              <a:t>18/11/1446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3CE59AEE-D096-40C9-BCEA-ABFCA0D8E67D}" type="slidenum">
              <a:rPr lang="ar-SA" smtClean="0"/>
              <a:t>‹N°›</a:t>
            </a:fld>
            <a:endParaRPr lang="ar-SA"/>
          </a:p>
        </p:txBody>
      </p:sp>
    </p:spTree>
    <p:extLst>
      <p:ext uri="{BB962C8B-B14F-4D97-AF65-F5344CB8AC3E}">
        <p14:creationId xmlns:p14="http://schemas.microsoft.com/office/powerpoint/2010/main" val="3291317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0497FE4-E48B-4F4D-A2BE-FF8CF9DFCD63}" type="datetimeFigureOut">
              <a:rPr lang="ar-SA" smtClean="0"/>
              <a:t>18/11/1446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3CE59AEE-D096-40C9-BCEA-ABFCA0D8E67D}" type="slidenum">
              <a:rPr lang="ar-SA" smtClean="0"/>
              <a:t>‹N°›</a:t>
            </a:fld>
            <a:endParaRPr lang="ar-SA"/>
          </a:p>
        </p:txBody>
      </p:sp>
    </p:spTree>
    <p:extLst>
      <p:ext uri="{BB962C8B-B14F-4D97-AF65-F5344CB8AC3E}">
        <p14:creationId xmlns:p14="http://schemas.microsoft.com/office/powerpoint/2010/main" val="4144340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fr-FR" smtClean="0"/>
              <a:t>Modifiez le style du titre</a:t>
            </a:r>
            <a:endParaRPr lang="ar-S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0497FE4-E48B-4F4D-A2BE-FF8CF9DFCD63}" type="datetimeFigureOut">
              <a:rPr lang="ar-SA" smtClean="0"/>
              <a:t>18/11/1446</a:t>
            </a:fld>
            <a:endParaRPr lang="ar-SA"/>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Espace réservé du numéro de diapositive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CE59AEE-D096-40C9-BCEA-ABFCA0D8E67D}" type="slidenum">
              <a:rPr lang="ar-SA" smtClean="0"/>
              <a:t>‹N°›</a:t>
            </a:fld>
            <a:endParaRPr lang="ar-SA"/>
          </a:p>
        </p:txBody>
      </p:sp>
    </p:spTree>
    <p:extLst>
      <p:ext uri="{BB962C8B-B14F-4D97-AF65-F5344CB8AC3E}">
        <p14:creationId xmlns:p14="http://schemas.microsoft.com/office/powerpoint/2010/main" val="42684460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SA">
              <a:solidFill>
                <a:prstClr val="white">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99823752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5127" y="1626881"/>
            <a:ext cx="10474036" cy="5016758"/>
          </a:xfrm>
          <a:prstGeom prst="rect">
            <a:avLst/>
          </a:prstGeom>
        </p:spPr>
        <p:txBody>
          <a:bodyPr wrap="square">
            <a:spAutoFit/>
          </a:bodyPr>
          <a:lstStyle/>
          <a:p>
            <a:r>
              <a:rPr lang="ar-SA" sz="3200" b="1" dirty="0">
                <a:solidFill>
                  <a:prstClr val="white"/>
                </a:solidFill>
              </a:rPr>
              <a:t>علاقة البرلمان بالحكومة</a:t>
            </a:r>
            <a:endParaRPr lang="ar-SA" sz="3200" dirty="0">
              <a:solidFill>
                <a:prstClr val="white"/>
              </a:solidFill>
            </a:endParaRPr>
          </a:p>
          <a:p>
            <a:pPr algn="just">
              <a:lnSpc>
                <a:spcPct val="150000"/>
              </a:lnSpc>
              <a:spcAft>
                <a:spcPts val="600"/>
              </a:spcAft>
              <a:tabLst>
                <a:tab pos="179705" algn="r"/>
                <a:tab pos="539115" algn="r"/>
                <a:tab pos="629285" algn="r"/>
              </a:tabLst>
            </a:pPr>
            <a:r>
              <a:rPr lang="ar-SA" sz="3200" dirty="0">
                <a:solidFill>
                  <a:prstClr val="white"/>
                </a:solidFill>
                <a:cs typeface="Sakkal Majalla" panose="02000000000000000000" pitchFamily="2" charset="-78"/>
              </a:rPr>
              <a:t>اعتماد النظام المغربي على الفصل المرن بين السلطات أدى إلى نشأة مظاهر الرقابة والتأثير المتبادل بين السلطات، خاصة على مستوى السلطة التنفيذية والتشريعية. لذا البحث في العلاقات بين السلطتين التشريعية والتنفيذية هو رصد في طبيعة العلاقات التفاعلية بين البرلمان والحكومة في إطار النظام الدستوري المغربي</a:t>
            </a:r>
            <a:r>
              <a:rPr lang="ar-MA" sz="3200"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والتي عمل دستور 2011 على تقنين العلاقات بينهما من خلال المحور الثاني من الباب السادس من الدستور، تفاديا لأي فراغ يمكن أن يمثل مصدر للأزمات السياسية والدستورية. </a:t>
            </a:r>
            <a:endParaRPr lang="en-US" sz="3200" dirty="0">
              <a:solidFill>
                <a:prstClr val="white"/>
              </a:solidFill>
            </a:endParaRPr>
          </a:p>
        </p:txBody>
      </p:sp>
    </p:spTree>
    <p:extLst>
      <p:ext uri="{BB962C8B-B14F-4D97-AF65-F5344CB8AC3E}">
        <p14:creationId xmlns:p14="http://schemas.microsoft.com/office/powerpoint/2010/main" val="3853959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1055" y="625525"/>
            <a:ext cx="11236036" cy="6232475"/>
          </a:xfrm>
          <a:prstGeom prst="rect">
            <a:avLst/>
          </a:prstGeom>
        </p:spPr>
        <p:txBody>
          <a:bodyPr wrap="square">
            <a:spAutoFit/>
          </a:bodyPr>
          <a:lstStyle/>
          <a:p>
            <a:pPr algn="just">
              <a:spcBef>
                <a:spcPts val="2400"/>
              </a:spcBef>
              <a:spcAft>
                <a:spcPts val="600"/>
              </a:spcAft>
              <a:tabLst>
                <a:tab pos="179705" algn="r"/>
                <a:tab pos="539115" algn="r"/>
                <a:tab pos="629285" algn="r"/>
              </a:tabLst>
            </a:pPr>
            <a:r>
              <a:rPr lang="ar-SA" sz="3200" b="1" kern="0" dirty="0">
                <a:solidFill>
                  <a:prstClr val="white"/>
                </a:solidFill>
                <a:latin typeface="Calibri Light" panose="020F0302020204030204" pitchFamily="34" charset="0"/>
                <a:ea typeface="Times New Roman" panose="02020603050405020304" pitchFamily="18" charset="0"/>
                <a:cs typeface="Sakkal Majalla" panose="02000000000000000000" pitchFamily="2" charset="-78"/>
              </a:rPr>
              <a:t>الفقرة الثالثة: ملتمس الرقابة </a:t>
            </a:r>
            <a:endParaRPr lang="en-US" sz="2800" b="1" kern="0" dirty="0">
              <a:solidFill>
                <a:prstClr val="white"/>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spcAft>
                <a:spcPts val="600"/>
              </a:spcAft>
              <a:tabLst>
                <a:tab pos="179705" algn="r"/>
                <a:tab pos="539115" algn="r"/>
                <a:tab pos="629285" algn="r"/>
              </a:tabLst>
            </a:pPr>
            <a:r>
              <a:rPr lang="ar-SA" sz="3200" dirty="0">
                <a:solidFill>
                  <a:prstClr val="white"/>
                </a:solidFill>
                <a:ea typeface="Times New Roman" panose="02020603050405020304" pitchFamily="18" charset="0"/>
                <a:cs typeface="Sakkal Majalla" panose="02000000000000000000" pitchFamily="2" charset="-78"/>
              </a:rPr>
              <a:t>إذا كان طرح الثقة يتم بمبادرة من رئيس الحكومة، فإن ملتمس الرقابة</a:t>
            </a:r>
            <a:r>
              <a:rPr lang="en-US" sz="3200" dirty="0">
                <a:solidFill>
                  <a:prstClr val="white"/>
                </a:solidFill>
                <a:latin typeface="Sakkal Majalla" panose="02000000000000000000" pitchFamily="2" charset="-78"/>
                <a:ea typeface="Times New Roman" panose="02020603050405020304" pitchFamily="18" charset="0"/>
                <a:cs typeface="Arial" panose="020B0604020202020204" pitchFamily="34" charset="0"/>
              </a:rPr>
              <a:t> </a:t>
            </a:r>
            <a:r>
              <a:rPr lang="ar-SA" sz="3200" dirty="0">
                <a:solidFill>
                  <a:prstClr val="white"/>
                </a:solidFill>
                <a:latin typeface="Sakkal Majalla" panose="02000000000000000000" pitchFamily="2" charset="-78"/>
                <a:ea typeface="Times New Roman" panose="02020603050405020304" pitchFamily="18" charset="0"/>
              </a:rPr>
              <a:t>يكون </a:t>
            </a:r>
            <a:r>
              <a:rPr lang="ar-SA" sz="3200" dirty="0">
                <a:solidFill>
                  <a:prstClr val="white"/>
                </a:solidFill>
                <a:latin typeface="Sakkal Majalla" panose="02000000000000000000" pitchFamily="2" charset="-78"/>
                <a:ea typeface="Times New Roman" panose="02020603050405020304" pitchFamily="18" charset="0"/>
              </a:rPr>
              <a:t>بمبادرة من مجلسي البرلمان الذي لهما أن يعارضا في مواصلة الحكومة تحمل مسؤوليتها، بالتصويت على ملتمس للرقابة. ولا يقبل هذا الملتمس إلا احترم الضوابط التي حددها الفصل 105 من الدستور الحالي: </a:t>
            </a:r>
            <a:endParaRPr lang="en-US" sz="2000" dirty="0">
              <a:solidFill>
                <a:prstClr val="white"/>
              </a:solidFill>
              <a:ea typeface="Times New Roman" panose="02020603050405020304" pitchFamily="18" charset="0"/>
              <a:cs typeface="Arial" panose="020B0604020202020204" pitchFamily="34" charset="0"/>
            </a:endParaRPr>
          </a:p>
          <a:p>
            <a:pPr marL="342900" indent="-342900" algn="just">
              <a:spcAft>
                <a:spcPts val="600"/>
              </a:spcAft>
              <a:buFont typeface="Arabic Typesetting" panose="03020402040406030203" pitchFamily="66" charset="-78"/>
              <a:buChar char="-"/>
              <a:tabLst>
                <a:tab pos="179705" algn="r"/>
                <a:tab pos="539115" algn="r"/>
                <a:tab pos="629285" algn="r"/>
              </a:tabLst>
            </a:pPr>
            <a:r>
              <a:rPr lang="ar-SA" sz="3200" b="1" dirty="0">
                <a:solidFill>
                  <a:prstClr val="white"/>
                </a:solidFill>
                <a:ea typeface="Times New Roman" panose="02020603050405020304" pitchFamily="18" charset="0"/>
                <a:cs typeface="Sakkal Majalla" panose="02000000000000000000" pitchFamily="2" charset="-78"/>
              </a:rPr>
              <a:t>التوقيع: هي عملية يقوم بها أعضاء البرلمان والمحدد في خُمس الأعضاء الذين يتألف منهم مجلس النواب، الإيداع: يتم تسليم ملتمس الرقابة إلى رئيس المجلس في جلسة عامة قصد إدراجه في جدول أعمال ليحدد بعد ذلك تاريخ لاحق لمناقشته.</a:t>
            </a:r>
            <a:endParaRPr lang="en-US" sz="2000" b="1" dirty="0">
              <a:solidFill>
                <a:prstClr val="white"/>
              </a:solidFill>
              <a:ea typeface="Times New Roman" panose="02020603050405020304" pitchFamily="18" charset="0"/>
              <a:cs typeface="Arial" panose="020B0604020202020204" pitchFamily="34" charset="0"/>
            </a:endParaRPr>
          </a:p>
          <a:p>
            <a:pPr marL="342900" indent="-342900" algn="just">
              <a:spcAft>
                <a:spcPts val="600"/>
              </a:spcAft>
              <a:buFont typeface="Arabic Typesetting" panose="03020402040406030203" pitchFamily="66" charset="-78"/>
              <a:buChar char="-"/>
              <a:tabLst>
                <a:tab pos="179705" algn="r"/>
                <a:tab pos="539115" algn="r"/>
                <a:tab pos="629285" algn="r"/>
              </a:tabLst>
            </a:pPr>
            <a:r>
              <a:rPr lang="ar-SA" sz="3200" b="1" dirty="0">
                <a:solidFill>
                  <a:prstClr val="white"/>
                </a:solidFill>
                <a:ea typeface="Times New Roman" panose="02020603050405020304" pitchFamily="18" charset="0"/>
                <a:cs typeface="Sakkal Majalla" panose="02000000000000000000" pitchFamily="2" charset="-78"/>
              </a:rPr>
              <a:t>المناقشة: بعد استيفاء الإجراءات الشكلية تليها المناقشة التي تتم ما بين أعضاء موقعي الملتمس والحكومة وممثلي الفرق والمجموعات النيابية والنواب غير المنتسبين وفق قاعدة التمثل النسبي، وذلك من أجل تبرير المواقف أولا ولتنوير الرأي العام حول أسباب التقدم به، ولا يمكن سحب الملتمس خلال بدء المناقشة من طرف المجلس .</a:t>
            </a:r>
            <a:endParaRPr lang="en-US" sz="2000" b="1" dirty="0">
              <a:solidFill>
                <a:prstClr val="white"/>
              </a:solidFill>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66632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1891" y="1266870"/>
            <a:ext cx="10917382" cy="5339923"/>
          </a:xfrm>
          <a:prstGeom prst="rect">
            <a:avLst/>
          </a:prstGeom>
        </p:spPr>
        <p:txBody>
          <a:bodyPr wrap="square">
            <a:spAutoFit/>
          </a:bodyPr>
          <a:lstStyle/>
          <a:p>
            <a:pPr marL="342900" indent="-342900" algn="just">
              <a:lnSpc>
                <a:spcPct val="150000"/>
              </a:lnSpc>
              <a:spcAft>
                <a:spcPts val="600"/>
              </a:spcAft>
              <a:buFont typeface="Arabic Typesetting" panose="03020402040406030203" pitchFamily="66" charset="-78"/>
              <a:buChar char="-"/>
              <a:tabLst>
                <a:tab pos="179705" algn="r"/>
                <a:tab pos="539115" algn="r"/>
                <a:tab pos="629285" algn="r"/>
              </a:tabLst>
            </a:pPr>
            <a:r>
              <a:rPr lang="ar-SA" sz="2800" b="1" dirty="0">
                <a:solidFill>
                  <a:prstClr val="white"/>
                </a:solidFill>
                <a:ea typeface="Times New Roman" panose="02020603050405020304" pitchFamily="18" charset="0"/>
                <a:cs typeface="Sakkal Majalla" panose="02000000000000000000" pitchFamily="2" charset="-78"/>
              </a:rPr>
              <a:t>التصويت</a:t>
            </a:r>
            <a:r>
              <a:rPr lang="ar-SA" sz="2800" dirty="0">
                <a:solidFill>
                  <a:prstClr val="white"/>
                </a:solidFill>
                <a:ea typeface="Times New Roman" panose="02020603050405020304" pitchFamily="18" charset="0"/>
                <a:cs typeface="Sakkal Majalla" panose="02000000000000000000" pitchFamily="2" charset="-78"/>
              </a:rPr>
              <a:t>: الموافقة على ملتمس الرقابة لا تتم إلا بتصويت الأغلبية المطلقة لأعضاء مجلس النواب، وهي أغلبية مرتبطة بضمان الاستقرار الحكومي. بالنسبة النواب الغائبين والممتنعين وغير المشاركين فيه يعتبرون عمليا ضد الملتمس، لا يقع التصويت إلا بعد مضي ثلاثة أيام كاملة على تاريخ طرح مسألة الثقة. ويمكن تفسير هذه المدة إلى ترك فرصة للحكومة لترميم أغلبتها البرلمانية، وبهدف دعمها في مواجهة المعارضة البرلمانية والوقوف على قطع الطريق لاستمرار مسطرة ملتمس الرقابة. </a:t>
            </a:r>
            <a:endParaRPr lang="en-US" dirty="0">
              <a:solidFill>
                <a:prstClr val="white"/>
              </a:solidFill>
              <a:ea typeface="Times New Roman" panose="02020603050405020304" pitchFamily="18" charset="0"/>
              <a:cs typeface="Arial" panose="020B0604020202020204" pitchFamily="34" charset="0"/>
            </a:endParaRPr>
          </a:p>
          <a:p>
            <a:pPr marL="342900" indent="-342900" algn="just">
              <a:lnSpc>
                <a:spcPct val="150000"/>
              </a:lnSpc>
              <a:spcAft>
                <a:spcPts val="600"/>
              </a:spcAft>
              <a:buFont typeface="Arabic Typesetting" panose="03020402040406030203" pitchFamily="66" charset="-78"/>
              <a:buChar char="-"/>
              <a:tabLst>
                <a:tab pos="179705" algn="r"/>
                <a:tab pos="539115" algn="r"/>
                <a:tab pos="629285" algn="r"/>
              </a:tabLst>
            </a:pPr>
            <a:r>
              <a:rPr lang="ar-SA" sz="2800" b="1" dirty="0">
                <a:solidFill>
                  <a:prstClr val="white"/>
                </a:solidFill>
                <a:ea typeface="Times New Roman" panose="02020603050405020304" pitchFamily="18" charset="0"/>
                <a:cs typeface="Sakkal Majalla" panose="02000000000000000000" pitchFamily="2" charset="-78"/>
              </a:rPr>
              <a:t>النتائج</a:t>
            </a:r>
            <a:r>
              <a:rPr lang="ar-SA" sz="2800" dirty="0">
                <a:solidFill>
                  <a:prstClr val="white"/>
                </a:solidFill>
                <a:ea typeface="Times New Roman" panose="02020603050405020304" pitchFamily="18" charset="0"/>
                <a:cs typeface="Sakkal Majalla" panose="02000000000000000000" pitchFamily="2" charset="-78"/>
              </a:rPr>
              <a:t>: يؤدي ملتمس الرقابة إلى استقالة الحكومة استقالة جماعية.  إذا وقعت موافقة مجلس النواب على ملتمس الرقابة، فلا يقبل بعد ذلك تقديم أي ملتمس رقابة أمامه، طيلة سنة. وهذا لمنح اطمئنان واستقرار للحكومة بعيدا عن التهديدات بطرح الملتمس خلال هذه المدة. </a:t>
            </a:r>
            <a:endParaRPr lang="en-US" dirty="0">
              <a:solidFill>
                <a:prstClr val="white"/>
              </a:solidFill>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188676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2946" y="917912"/>
            <a:ext cx="10099963" cy="5940088"/>
          </a:xfrm>
          <a:prstGeom prst="rect">
            <a:avLst/>
          </a:prstGeom>
        </p:spPr>
        <p:txBody>
          <a:bodyPr wrap="square">
            <a:spAutoFit/>
          </a:bodyPr>
          <a:lstStyle/>
          <a:p>
            <a:pPr marL="342900" indent="-342900" algn="just">
              <a:lnSpc>
                <a:spcPct val="150000"/>
              </a:lnSpc>
              <a:spcAft>
                <a:spcPts val="600"/>
              </a:spcAft>
              <a:buFont typeface="Arabic Typesetting" panose="03020402040406030203" pitchFamily="66" charset="-78"/>
              <a:buChar char="-"/>
              <a:tabLst>
                <a:tab pos="179705" algn="r"/>
                <a:tab pos="539115" algn="r"/>
                <a:tab pos="629285" algn="r"/>
              </a:tabLst>
            </a:pPr>
            <a:r>
              <a:rPr lang="ar-SA" sz="3200" dirty="0">
                <a:solidFill>
                  <a:prstClr val="white"/>
                </a:solidFill>
                <a:ea typeface="Times New Roman" panose="02020603050405020304" pitchFamily="18" charset="0"/>
                <a:cs typeface="Sakkal Majalla" panose="02000000000000000000" pitchFamily="2" charset="-78"/>
              </a:rPr>
              <a:t>بالنسبة لمجلس المستشارين فإن المقتضيات الدستورية للفصل 106 تنص على أن ملتمس الرقابة الصادر عنه لا يمكن أن تترتب عنه استقالة الحكومة</a:t>
            </a:r>
            <a:r>
              <a:rPr lang="ar-SA" sz="3200" baseline="30000" dirty="0">
                <a:solidFill>
                  <a:prstClr val="white"/>
                </a:solidFill>
                <a:ea typeface="Times New Roman" panose="02020603050405020304" pitchFamily="18" charset="0"/>
                <a:cs typeface="Sakkal Majalla" panose="02000000000000000000" pitchFamily="2" charset="-78"/>
              </a:rPr>
              <a:t>()</a:t>
            </a:r>
            <a:r>
              <a:rPr lang="ar-SA" sz="3200" dirty="0">
                <a:solidFill>
                  <a:prstClr val="white"/>
                </a:solidFill>
                <a:ea typeface="Times New Roman" panose="02020603050405020304" pitchFamily="18" charset="0"/>
                <a:cs typeface="Sakkal Majalla" panose="02000000000000000000" pitchFamily="2" charset="-78"/>
              </a:rPr>
              <a:t>. بشرط أن يوقع الملتمس على الأقل خُمس أعضائه؛ ولا يقع التصويت عليه، بعد مضي ثلاثة أيام كاملة على إيداعه، إلا بالأغلبية المطلقة لأعضاء هذا المجلس. حيث يبعث رئيس مجلس المستشارين، على الفور، بنص ملتمس المساءلة إلى رئيس الحكومة؛ ولهذا الأخير أجل ستة أيام ليعرض أمام هذا المجلس جواب الحكومة، يتلوه نقاش لا يعقبه تصويت. ويرجع السبب في عدم إسقاط الحكومة من خلال ملتمس المسائلة الذي يتقدم به مجلس المستشارين لكون هذا المجلس لا يشارك في تنصيب الحكومة ومنحها الثقة. </a:t>
            </a:r>
            <a:endParaRPr lang="en-US" sz="2000" dirty="0">
              <a:solidFill>
                <a:prstClr val="white"/>
              </a:solidFill>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027147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3105835"/>
            <a:ext cx="10002982" cy="2123658"/>
          </a:xfrm>
          <a:prstGeom prst="rect">
            <a:avLst/>
          </a:prstGeom>
        </p:spPr>
        <p:txBody>
          <a:bodyPr wrap="square">
            <a:spAutoFit/>
          </a:bodyPr>
          <a:lstStyle/>
          <a:p>
            <a:r>
              <a:rPr lang="ar-SA" sz="4400" dirty="0">
                <a:solidFill>
                  <a:prstClr val="white"/>
                </a:solidFill>
                <a:ea typeface="Times New Roman" panose="02020603050405020304" pitchFamily="18" charset="0"/>
                <a:cs typeface="Sakkal Majalla" panose="02000000000000000000" pitchFamily="2" charset="-78"/>
              </a:rPr>
              <a:t>خلاصة القول نجد الدستور المغربي نظم  </a:t>
            </a:r>
            <a:r>
              <a:rPr lang="ar-SA" sz="4400" dirty="0">
                <a:solidFill>
                  <a:prstClr val="white"/>
                </a:solidFill>
                <a:ea typeface="Times New Roman" panose="02020603050405020304" pitchFamily="18" charset="0"/>
                <a:cs typeface="Sakkal Majalla" panose="02000000000000000000" pitchFamily="2" charset="-78"/>
              </a:rPr>
              <a:t>السلطتين التشريعية والتنفيذية وآليات مواجهة وتأثير كل واحدة منها للأخرى بطريقة مميزة</a:t>
            </a:r>
            <a:endParaRPr lang="ar-SA" sz="4400" dirty="0">
              <a:solidFill>
                <a:prstClr val="white"/>
              </a:solidFill>
            </a:endParaRPr>
          </a:p>
        </p:txBody>
      </p:sp>
      <p:sp>
        <p:nvSpPr>
          <p:cNvPr id="3" name="Rectangle 2"/>
          <p:cNvSpPr/>
          <p:nvPr/>
        </p:nvSpPr>
        <p:spPr>
          <a:xfrm>
            <a:off x="1813001" y="5841628"/>
            <a:ext cx="1802095" cy="369332"/>
          </a:xfrm>
          <a:prstGeom prst="rect">
            <a:avLst/>
          </a:prstGeom>
        </p:spPr>
        <p:txBody>
          <a:bodyPr wrap="none">
            <a:spAutoFit/>
          </a:bodyPr>
          <a:lstStyle/>
          <a:p>
            <a:r>
              <a:rPr lang="ar-SA" dirty="0">
                <a:solidFill>
                  <a:prstClr val="white"/>
                </a:solidFill>
                <a:cs typeface="Sakkal Majalla" panose="02000000000000000000" pitchFamily="2" charset="-78"/>
              </a:rPr>
              <a:t>شكرا على حسن انتباهكم</a:t>
            </a:r>
            <a:endParaRPr lang="ar-SA" dirty="0">
              <a:solidFill>
                <a:prstClr val="white"/>
              </a:solidFill>
            </a:endParaRPr>
          </a:p>
        </p:txBody>
      </p:sp>
    </p:spTree>
    <p:extLst>
      <p:ext uri="{BB962C8B-B14F-4D97-AF65-F5344CB8AC3E}">
        <p14:creationId xmlns:p14="http://schemas.microsoft.com/office/powerpoint/2010/main" val="4177885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1" y="2080991"/>
            <a:ext cx="10141527" cy="3785652"/>
          </a:xfrm>
          <a:prstGeom prst="rect">
            <a:avLst/>
          </a:prstGeom>
        </p:spPr>
        <p:txBody>
          <a:bodyPr wrap="square">
            <a:spAutoFit/>
          </a:bodyPr>
          <a:lstStyle/>
          <a:p>
            <a:pPr algn="just">
              <a:lnSpc>
                <a:spcPct val="150000"/>
              </a:lnSpc>
              <a:spcBef>
                <a:spcPts val="2400"/>
              </a:spcBef>
              <a:tabLst>
                <a:tab pos="179705" algn="r"/>
                <a:tab pos="539115" algn="r"/>
                <a:tab pos="629285" algn="r"/>
              </a:tabLst>
            </a:pPr>
            <a:r>
              <a:rPr lang="ar-SA" sz="3200" b="1" kern="0" dirty="0">
                <a:solidFill>
                  <a:prstClr val="white"/>
                </a:solidFill>
                <a:latin typeface="Calibri Light" panose="020F0302020204030204" pitchFamily="34" charset="0"/>
                <a:ea typeface="Times New Roman" panose="02020603050405020304" pitchFamily="18" charset="0"/>
                <a:cs typeface="Sakkal Majalla" panose="02000000000000000000" pitchFamily="2" charset="-78"/>
              </a:rPr>
              <a:t>1-المراقبة غير المؤدية إلى المسؤولية السياسية </a:t>
            </a:r>
            <a:endParaRPr lang="en-US" sz="2800" b="1" kern="0" dirty="0">
              <a:solidFill>
                <a:prstClr val="white"/>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tabLst>
                <a:tab pos="179705" algn="r"/>
                <a:tab pos="539115" algn="r"/>
                <a:tab pos="629285" algn="r"/>
              </a:tabLst>
            </a:pPr>
            <a:r>
              <a:rPr lang="ar-SA" sz="3200" dirty="0">
                <a:solidFill>
                  <a:prstClr val="white"/>
                </a:solidFill>
                <a:cs typeface="Sakkal Majalla" panose="02000000000000000000" pitchFamily="2" charset="-78"/>
              </a:rPr>
              <a:t>نص الدستور المغربي على مجموعة من الآليات التي تنظم العلاقة بين البرلمان والحكومة، والتي تظهر في الرقابة التي لها آثار قانونية في حالة تطبيقها تطبيقا سليما وفقا للشروط الواردة في النصوص الدستورية والتشريعية.</a:t>
            </a:r>
            <a:endParaRPr lang="en-US" sz="3200" dirty="0">
              <a:solidFill>
                <a:prstClr val="white"/>
              </a:solidFill>
            </a:endParaRPr>
          </a:p>
          <a:p>
            <a:pPr algn="just">
              <a:lnSpc>
                <a:spcPct val="150000"/>
              </a:lnSpc>
              <a:tabLst>
                <a:tab pos="179705" algn="r"/>
                <a:tab pos="539115" algn="r"/>
                <a:tab pos="629285" algn="r"/>
              </a:tabLst>
            </a:pPr>
            <a:r>
              <a:rPr lang="ar-SA" sz="3200" dirty="0">
                <a:solidFill>
                  <a:prstClr val="white"/>
                </a:solidFill>
                <a:cs typeface="Sakkal Majalla" panose="02000000000000000000" pitchFamily="2" charset="-78"/>
              </a:rPr>
              <a:t> وتتم المراقبة التي لا تؤثر على الحكومة من خلال:</a:t>
            </a:r>
            <a:endParaRPr lang="en-US" sz="3200" dirty="0">
              <a:solidFill>
                <a:prstClr val="white"/>
              </a:solidFill>
            </a:endParaRPr>
          </a:p>
        </p:txBody>
      </p:sp>
    </p:spTree>
    <p:extLst>
      <p:ext uri="{BB962C8B-B14F-4D97-AF65-F5344CB8AC3E}">
        <p14:creationId xmlns:p14="http://schemas.microsoft.com/office/powerpoint/2010/main" val="2024946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3455" y="856357"/>
            <a:ext cx="10709563" cy="6001643"/>
          </a:xfrm>
          <a:prstGeom prst="rect">
            <a:avLst/>
          </a:prstGeom>
        </p:spPr>
        <p:txBody>
          <a:bodyPr wrap="square">
            <a:spAutoFit/>
          </a:bodyPr>
          <a:lstStyle/>
          <a:p>
            <a:pPr algn="just">
              <a:lnSpc>
                <a:spcPct val="150000"/>
              </a:lnSpc>
              <a:spcBef>
                <a:spcPts val="2400"/>
              </a:spcBef>
              <a:tabLst>
                <a:tab pos="179705" algn="r"/>
                <a:tab pos="539115" algn="r"/>
                <a:tab pos="629285" algn="r"/>
                <a:tab pos="3329940" algn="r"/>
              </a:tabLst>
            </a:pPr>
            <a:r>
              <a:rPr lang="ar-SA" sz="3200" b="1" kern="0" dirty="0">
                <a:solidFill>
                  <a:prstClr val="white"/>
                </a:solidFill>
                <a:latin typeface="Calibri Light" panose="020F0302020204030204" pitchFamily="34" charset="0"/>
                <a:ea typeface="Times New Roman" panose="02020603050405020304" pitchFamily="18" charset="0"/>
                <a:cs typeface="Sakkal Majalla" panose="02000000000000000000" pitchFamily="2" charset="-78"/>
              </a:rPr>
              <a:t>الألية الأولى: المراقبة من خلال الأسئلة</a:t>
            </a:r>
            <a:endParaRPr lang="en-US" sz="2800" b="1" kern="0" dirty="0">
              <a:solidFill>
                <a:prstClr val="white"/>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tabLst>
                <a:tab pos="179705" algn="r"/>
                <a:tab pos="539115" algn="r"/>
                <a:tab pos="629285" algn="r"/>
              </a:tabLst>
            </a:pPr>
            <a:r>
              <a:rPr lang="ar-SA" sz="3200" dirty="0">
                <a:solidFill>
                  <a:prstClr val="white"/>
                </a:solidFill>
                <a:cs typeface="Sakkal Majalla" panose="02000000000000000000" pitchFamily="2" charset="-78"/>
              </a:rPr>
              <a:t>تتمثل في توجيه الأسئلة إلى الحكومة كآلية دستورية للرقابة والإعلام والاستعلام عن العمل الحكومي، لهذا تعتبر الأسئلة البرلمانية من أهم الوسائل التي تمكن البرلمان من الحصول على البيانات والمعلومات اللازمة لمباشرة رقابته على أعمال الحكومة، سواء تعلق الأمر بالأسئلة الكتابية والشفوية، وتلتزم بالإجابة عنها خلال أجل لا يتعدى 20 يوما من تاريخ التوصل به. وهي تتسم بطابعها الإشهاري الذي يساهم في إشراك الرأي العام والناخبين في سير عمل المجلس والتعرف على انشغالات نواب الأمة. كما من شأنها أن تحسن العمل البرلماني أمام الرأي العام الوطني والمحلي. </a:t>
            </a:r>
            <a:endParaRPr lang="en-US" sz="2800" dirty="0">
              <a:solidFill>
                <a:prstClr val="white"/>
              </a:solidFill>
            </a:endParaRPr>
          </a:p>
        </p:txBody>
      </p:sp>
    </p:spTree>
    <p:extLst>
      <p:ext uri="{BB962C8B-B14F-4D97-AF65-F5344CB8AC3E}">
        <p14:creationId xmlns:p14="http://schemas.microsoft.com/office/powerpoint/2010/main" val="3836656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6371" y="1745664"/>
            <a:ext cx="11263744" cy="5139869"/>
          </a:xfrm>
          <a:prstGeom prst="rect">
            <a:avLst/>
          </a:prstGeom>
        </p:spPr>
        <p:txBody>
          <a:bodyPr wrap="square">
            <a:spAutoFit/>
          </a:bodyPr>
          <a:lstStyle/>
          <a:p>
            <a:pPr algn="just">
              <a:spcBef>
                <a:spcPts val="2400"/>
              </a:spcBef>
              <a:spcAft>
                <a:spcPts val="600"/>
              </a:spcAft>
              <a:tabLst>
                <a:tab pos="179705" algn="r"/>
                <a:tab pos="539115" algn="r"/>
                <a:tab pos="629285" algn="r"/>
              </a:tabLst>
            </a:pPr>
            <a:r>
              <a:rPr lang="ar-SA" sz="2800" b="1" kern="0" dirty="0">
                <a:solidFill>
                  <a:prstClr val="white"/>
                </a:solidFill>
                <a:latin typeface="Calibri Light" panose="020F0302020204030204" pitchFamily="34" charset="0"/>
                <a:ea typeface="Times New Roman" panose="02020603050405020304" pitchFamily="18" charset="0"/>
                <a:cs typeface="Sakkal Majalla" panose="02000000000000000000" pitchFamily="2" charset="-78"/>
              </a:rPr>
              <a:t>الألية الثانية: تقييم الحصيلة الحكومية</a:t>
            </a:r>
            <a:endParaRPr lang="en-US" sz="2400" b="1" kern="0" dirty="0">
              <a:solidFill>
                <a:prstClr val="white"/>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spcAft>
                <a:spcPts val="600"/>
              </a:spcAft>
              <a:tabLst>
                <a:tab pos="539115" algn="r"/>
                <a:tab pos="629285" algn="r"/>
              </a:tabLst>
            </a:pPr>
            <a:r>
              <a:rPr lang="ar-SA" sz="2800" dirty="0">
                <a:solidFill>
                  <a:prstClr val="white"/>
                </a:solidFill>
                <a:cs typeface="Sakkal Majalla" panose="02000000000000000000" pitchFamily="2" charset="-78"/>
              </a:rPr>
              <a:t> عزز دستور 2011 آليات مراقبة العمل الحكومي عبر تنصيصه على جلسات تخصص لمسائلتها وتقييمها، والتي تتم وفق التالي:</a:t>
            </a:r>
            <a:endParaRPr lang="en-US" sz="2800" dirty="0">
              <a:solidFill>
                <a:prstClr val="white"/>
              </a:solidFill>
            </a:endParaRPr>
          </a:p>
          <a:p>
            <a:pPr marL="342900" indent="-342900" algn="just">
              <a:spcAft>
                <a:spcPts val="600"/>
              </a:spcAft>
              <a:buFont typeface="Times New Roman" panose="02020603050405020304" pitchFamily="18" charset="0"/>
              <a:buChar char="-"/>
              <a:tabLst>
                <a:tab pos="179705" algn="r"/>
                <a:tab pos="539115" algn="r"/>
                <a:tab pos="629285" algn="r"/>
              </a:tabLst>
            </a:pPr>
            <a:r>
              <a:rPr lang="ar-SA" sz="2800" b="1" u="sng" dirty="0">
                <a:solidFill>
                  <a:prstClr val="white"/>
                </a:solidFill>
                <a:ea typeface="Times New Roman" panose="02020603050405020304" pitchFamily="18" charset="0"/>
                <a:cs typeface="Sakkal Majalla" panose="02000000000000000000" pitchFamily="2" charset="-78"/>
              </a:rPr>
              <a:t>جلسات المساءلة الشهرية</a:t>
            </a:r>
            <a:r>
              <a:rPr lang="ar-SA" sz="2800" dirty="0">
                <a:solidFill>
                  <a:prstClr val="white"/>
                </a:solidFill>
                <a:ea typeface="Times New Roman" panose="02020603050405020304" pitchFamily="18" charset="0"/>
                <a:cs typeface="Sakkal Majalla" panose="02000000000000000000" pitchFamily="2" charset="-78"/>
              </a:rPr>
              <a:t>: تتعلق بما ورد في الفصل مائة من الدستور، الذي قضت فقرته الثانية بأن تخصص كل شهر جلسة، يقدم خلالها رئيس الحكومة أجوبة على الأسئلة المتعلقة بالسياسة العمومية وتخصص جلسة سنوية من قبل البرلمان لمناقشة السياسات العمومية وتقييمها (الفصل</a:t>
            </a:r>
            <a:r>
              <a:rPr lang="en-US" sz="2800" dirty="0">
                <a:solidFill>
                  <a:prstClr val="white"/>
                </a:solidFill>
                <a:latin typeface="Sakkal Majalla" panose="02000000000000000000" pitchFamily="2" charset="-78"/>
                <a:ea typeface="Times New Roman" panose="02020603050405020304" pitchFamily="18" charset="0"/>
                <a:cs typeface="Simplified Arabic" panose="02020603050405020304" pitchFamily="18" charset="-78"/>
              </a:rPr>
              <a:t> 100</a:t>
            </a:r>
            <a:r>
              <a:rPr lang="ar-SA" sz="2800" dirty="0">
                <a:solidFill>
                  <a:prstClr val="white"/>
                </a:solidFill>
                <a:ea typeface="Times New Roman" panose="02020603050405020304" pitchFamily="18" charset="0"/>
                <a:cs typeface="Sakkal Majalla" panose="02000000000000000000" pitchFamily="2" charset="-78"/>
              </a:rPr>
              <a:t>). </a:t>
            </a:r>
            <a:endParaRPr lang="en-US" sz="2800" dirty="0">
              <a:solidFill>
                <a:prstClr val="white"/>
              </a:solidFill>
              <a:ea typeface="Times New Roman" panose="02020603050405020304" pitchFamily="18" charset="0"/>
              <a:cs typeface="Simplified Arabic" panose="02020603050405020304" pitchFamily="18" charset="-78"/>
            </a:endParaRPr>
          </a:p>
          <a:p>
            <a:pPr marL="342900" indent="-342900" algn="just">
              <a:spcAft>
                <a:spcPts val="600"/>
              </a:spcAft>
              <a:buFont typeface="Times New Roman" panose="02020603050405020304" pitchFamily="18" charset="0"/>
              <a:buChar char="-"/>
              <a:tabLst>
                <a:tab pos="179705" algn="r"/>
                <a:tab pos="539115" algn="r"/>
                <a:tab pos="629285" algn="r"/>
              </a:tabLst>
            </a:pPr>
            <a:r>
              <a:rPr lang="ar-SA" sz="2800" b="1" u="sng" dirty="0">
                <a:solidFill>
                  <a:prstClr val="white"/>
                </a:solidFill>
                <a:ea typeface="Times New Roman" panose="02020603050405020304" pitchFamily="18" charset="0"/>
                <a:cs typeface="Sakkal Majalla" panose="02000000000000000000" pitchFamily="2" charset="-78"/>
              </a:rPr>
              <a:t>تقييم الحصيلة المرحلية لعمل الحكومة</a:t>
            </a:r>
            <a:r>
              <a:rPr lang="ar-SA" sz="2800" dirty="0">
                <a:solidFill>
                  <a:prstClr val="white"/>
                </a:solidFill>
                <a:ea typeface="Times New Roman" panose="02020603050405020304" pitchFamily="18" charset="0"/>
                <a:cs typeface="Sakkal Majalla" panose="02000000000000000000" pitchFamily="2" charset="-78"/>
              </a:rPr>
              <a:t>: رئيس الحكومة مدعو لعرض الحصيلة المرحلية لعمل الحكومة إما بمبادرة منه أو بطلب من ثلث أعضاء مجلس النواب أو من أغلبية أعضاء مجلس المستشارين (الفصل 101). </a:t>
            </a:r>
            <a:endParaRPr lang="en-US" sz="2800" dirty="0">
              <a:solidFill>
                <a:prstClr val="white"/>
              </a:solidFill>
              <a:ea typeface="Times New Roman" panose="02020603050405020304" pitchFamily="18" charset="0"/>
              <a:cs typeface="Simplified Arabic" panose="02020603050405020304" pitchFamily="18" charset="-78"/>
            </a:endParaRPr>
          </a:p>
          <a:p>
            <a:pPr marL="342900" indent="-342900" algn="just">
              <a:spcAft>
                <a:spcPts val="600"/>
              </a:spcAft>
              <a:buFont typeface="Times New Roman" panose="02020603050405020304" pitchFamily="18" charset="0"/>
              <a:buChar char="-"/>
              <a:tabLst>
                <a:tab pos="179705" algn="r"/>
                <a:tab pos="539115" algn="r"/>
                <a:tab pos="629285" algn="r"/>
              </a:tabLst>
            </a:pPr>
            <a:r>
              <a:rPr lang="ar-SA" sz="2800" b="1" u="sng" dirty="0">
                <a:solidFill>
                  <a:prstClr val="white"/>
                </a:solidFill>
                <a:ea typeface="Times New Roman" panose="02020603050405020304" pitchFamily="18" charset="0"/>
                <a:cs typeface="Sakkal Majalla" panose="02000000000000000000" pitchFamily="2" charset="-78"/>
              </a:rPr>
              <a:t>الجلسة السنوية لتقييم السياسة العمومية</a:t>
            </a:r>
            <a:r>
              <a:rPr lang="ar-SA" sz="2800" dirty="0">
                <a:solidFill>
                  <a:prstClr val="white"/>
                </a:solidFill>
                <a:ea typeface="Times New Roman" panose="02020603050405020304" pitchFamily="18" charset="0"/>
                <a:cs typeface="Sakkal Majalla" panose="02000000000000000000" pitchFamily="2" charset="-78"/>
              </a:rPr>
              <a:t>: طبقا للفصل 101 تخصص جلسة سنوية من قبل البرلمان لمناقشة السياسات العمومية وتقييمها، ويهدف هذا الاختصاص البرلماني الجديد إلى استقراء فعالية السياسات العمومية</a:t>
            </a:r>
            <a:endParaRPr lang="en-US" sz="2800" dirty="0">
              <a:solidFill>
                <a:prstClr val="white"/>
              </a:solidFill>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2072000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8145" y="1189926"/>
            <a:ext cx="10487891" cy="5493812"/>
          </a:xfrm>
          <a:prstGeom prst="rect">
            <a:avLst/>
          </a:prstGeom>
        </p:spPr>
        <p:txBody>
          <a:bodyPr wrap="square">
            <a:spAutoFit/>
          </a:bodyPr>
          <a:lstStyle/>
          <a:p>
            <a:pPr algn="just">
              <a:lnSpc>
                <a:spcPct val="150000"/>
              </a:lnSpc>
              <a:spcBef>
                <a:spcPts val="2400"/>
              </a:spcBef>
              <a:spcAft>
                <a:spcPts val="600"/>
              </a:spcAft>
              <a:tabLst>
                <a:tab pos="179705" algn="r"/>
                <a:tab pos="539115" algn="r"/>
                <a:tab pos="629285" algn="r"/>
              </a:tabLst>
            </a:pPr>
            <a:r>
              <a:rPr lang="ar-SA" sz="2800" b="1" kern="0" dirty="0" err="1">
                <a:solidFill>
                  <a:prstClr val="white"/>
                </a:solidFill>
                <a:latin typeface="Calibri Light" panose="020F0302020204030204" pitchFamily="34" charset="0"/>
                <a:ea typeface="Times New Roman" panose="02020603050405020304" pitchFamily="18" charset="0"/>
                <a:cs typeface="Sakkal Majalla" panose="02000000000000000000" pitchFamily="2" charset="-78"/>
              </a:rPr>
              <a:t>الأليةالثالثة</a:t>
            </a:r>
            <a:r>
              <a:rPr lang="ar-SA" sz="2800" b="1" kern="0" dirty="0">
                <a:solidFill>
                  <a:prstClr val="white"/>
                </a:solidFill>
                <a:latin typeface="Calibri Light" panose="020F0302020204030204" pitchFamily="34" charset="0"/>
                <a:ea typeface="Times New Roman" panose="02020603050405020304" pitchFamily="18" charset="0"/>
                <a:cs typeface="Sakkal Majalla" panose="02000000000000000000" pitchFamily="2" charset="-78"/>
              </a:rPr>
              <a:t>: المراقبة من خلال اللجان</a:t>
            </a:r>
            <a:endParaRPr lang="en-US" sz="2400" b="1" kern="0" dirty="0">
              <a:solidFill>
                <a:prstClr val="white"/>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spcAft>
                <a:spcPts val="600"/>
              </a:spcAft>
              <a:tabLst>
                <a:tab pos="539115" algn="r"/>
                <a:tab pos="629285" algn="r"/>
              </a:tabLst>
            </a:pPr>
            <a:r>
              <a:rPr lang="ar-SA" sz="2800" dirty="0">
                <a:solidFill>
                  <a:prstClr val="white"/>
                </a:solidFill>
                <a:ea typeface="Times New Roman" panose="02020603050405020304" pitchFamily="18" charset="0"/>
                <a:cs typeface="Sakkal Majalla" panose="02000000000000000000" pitchFamily="2" charset="-78"/>
              </a:rPr>
              <a:t>تتمثل في الرقابة التي تقوم بها سواء لجان تقصي الحقائق أو اللجان الدائمة التابعة لمجلسي البرلمان:</a:t>
            </a:r>
            <a:endParaRPr lang="en-US" dirty="0">
              <a:solidFill>
                <a:prstClr val="white"/>
              </a:solidFill>
              <a:ea typeface="Times New Roman" panose="02020603050405020304" pitchFamily="18" charset="0"/>
              <a:cs typeface="Arial" panose="020B0604020202020204" pitchFamily="34" charset="0"/>
            </a:endParaRPr>
          </a:p>
          <a:p>
            <a:pPr algn="just">
              <a:lnSpc>
                <a:spcPct val="150000"/>
              </a:lnSpc>
              <a:spcAft>
                <a:spcPts val="600"/>
              </a:spcAft>
              <a:tabLst>
                <a:tab pos="539115" algn="r"/>
                <a:tab pos="629285" algn="r"/>
              </a:tabLst>
            </a:pPr>
            <a:r>
              <a:rPr lang="ar-SA" sz="2800" b="1" dirty="0">
                <a:solidFill>
                  <a:prstClr val="white"/>
                </a:solidFill>
                <a:cs typeface="Sakkal Majalla" panose="02000000000000000000" pitchFamily="2" charset="-78"/>
              </a:rPr>
              <a:t>1- تشكيل لجان لتقصي الحقائق</a:t>
            </a:r>
            <a:endParaRPr lang="en-US" sz="2800" dirty="0">
              <a:solidFill>
                <a:prstClr val="white"/>
              </a:solidFill>
            </a:endParaRPr>
          </a:p>
          <a:p>
            <a:pPr algn="just">
              <a:lnSpc>
                <a:spcPct val="150000"/>
              </a:lnSpc>
              <a:spcAft>
                <a:spcPts val="600"/>
              </a:spcAft>
              <a:tabLst>
                <a:tab pos="179705" algn="r"/>
                <a:tab pos="539115" algn="r"/>
                <a:tab pos="629285" algn="r"/>
              </a:tabLst>
            </a:pPr>
            <a:r>
              <a:rPr lang="ar-SA" sz="2800" dirty="0">
                <a:solidFill>
                  <a:prstClr val="white"/>
                </a:solidFill>
                <a:cs typeface="Sakkal Majalla" panose="02000000000000000000" pitchFamily="2" charset="-78"/>
              </a:rPr>
              <a:t>تتمثل في حق تشكيل لجان التحقيق بمبادرة من الملك، أو بطلب من ثلث أعضاء مجلس النواب، أو ثلث أعضاء مجلس المستشارين، لجان نيابية لتقصي الحقائق في وقائع ليست موضوع متابعات قضائية (الفصل 67)، يناط بها جمع المعلومات المتعلقة بوقائع معينة، أو بتدبير المصالح أو المؤسسات والمقاولات العمومية، وإطلاع المجلس الذي شكلها على نتائج أعمالها.  وتخصص جلسات عمومية بالمجلس لمناقشة مضامين تقارير لجان تقصي الحقائق داخل أجل لا يتعدى أسبوعين من تاريخ إيداعها لدى مكتب المجلس.</a:t>
            </a:r>
            <a:endParaRPr lang="en-US" sz="2800" dirty="0">
              <a:solidFill>
                <a:prstClr val="white"/>
              </a:solidFill>
            </a:endParaRPr>
          </a:p>
        </p:txBody>
      </p:sp>
    </p:spTree>
    <p:extLst>
      <p:ext uri="{BB962C8B-B14F-4D97-AF65-F5344CB8AC3E}">
        <p14:creationId xmlns:p14="http://schemas.microsoft.com/office/powerpoint/2010/main" val="3857678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6473" y="702469"/>
            <a:ext cx="11097491" cy="6324808"/>
          </a:xfrm>
          <a:prstGeom prst="rect">
            <a:avLst/>
          </a:prstGeom>
        </p:spPr>
        <p:txBody>
          <a:bodyPr wrap="square">
            <a:spAutoFit/>
          </a:bodyPr>
          <a:lstStyle/>
          <a:p>
            <a:pPr algn="just">
              <a:spcAft>
                <a:spcPts val="600"/>
              </a:spcAft>
              <a:tabLst>
                <a:tab pos="179705" algn="r"/>
                <a:tab pos="539115" algn="r"/>
                <a:tab pos="629285" algn="r"/>
              </a:tabLst>
            </a:pPr>
            <a:r>
              <a:rPr lang="ar-SA" sz="4000" b="1" dirty="0">
                <a:solidFill>
                  <a:prstClr val="white"/>
                </a:solidFill>
                <a:cs typeface="Sakkal Majalla" panose="02000000000000000000" pitchFamily="2" charset="-78"/>
              </a:rPr>
              <a:t>اللجان النيابية الدائمة </a:t>
            </a:r>
            <a:endParaRPr lang="en-US" sz="4000" dirty="0">
              <a:solidFill>
                <a:prstClr val="white"/>
              </a:solidFill>
            </a:endParaRPr>
          </a:p>
          <a:p>
            <a:pPr algn="just">
              <a:spcAft>
                <a:spcPts val="600"/>
              </a:spcAft>
              <a:tabLst>
                <a:tab pos="179705" algn="r"/>
                <a:tab pos="539115" algn="r"/>
                <a:tab pos="629285" algn="r"/>
              </a:tabLst>
            </a:pPr>
            <a:r>
              <a:rPr lang="ar-SA" sz="4000" dirty="0">
                <a:solidFill>
                  <a:prstClr val="white"/>
                </a:solidFill>
                <a:cs typeface="Sakkal Majalla" panose="02000000000000000000" pitchFamily="2" charset="-78"/>
              </a:rPr>
              <a:t> يمكن اللجان النيابية الدائمة ممارسة نوع من الرقابة على أعمال الوزراء من خلال الاجتماعات التي تعقدها خلال الأيام الأربعة الأولى من الأسبوع، أو بشكل استثنائي إذا دعت الضرورة إلى ذلك، حيث خول الدستور للجان الدائمة في كلا مجلسي البرلمان طلب الاستماع إلى مسؤولي الإدارات والمؤسسات والمقاولات العمومية بحضور الوزراء المعنيين وتحت مسؤوليتهم (الفصل 102)، وللجنة الحق في أن تطلب بواسطة رئيس المجلس في كل مسألة تعنيها الاستماع إلى عضو من أعضاء الحكومة، وممثل عن مجلس من المجالس العليا أو مندوب سامٍ أو مدير مؤسسة عمومية، وشبه عمومية أو شركة الدولة بحضور عضو الحكومة الوصي على القطاع.  </a:t>
            </a:r>
            <a:endParaRPr lang="en-US" sz="4000" dirty="0">
              <a:solidFill>
                <a:prstClr val="white"/>
              </a:solidFill>
            </a:endParaRPr>
          </a:p>
        </p:txBody>
      </p:sp>
    </p:spTree>
    <p:extLst>
      <p:ext uri="{BB962C8B-B14F-4D97-AF65-F5344CB8AC3E}">
        <p14:creationId xmlns:p14="http://schemas.microsoft.com/office/powerpoint/2010/main" val="1795640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4619" y="1391216"/>
            <a:ext cx="9504218" cy="5155257"/>
          </a:xfrm>
          <a:prstGeom prst="rect">
            <a:avLst/>
          </a:prstGeom>
        </p:spPr>
        <p:txBody>
          <a:bodyPr wrap="square">
            <a:spAutoFit/>
          </a:bodyPr>
          <a:lstStyle/>
          <a:p>
            <a:pPr algn="just">
              <a:lnSpc>
                <a:spcPct val="150000"/>
              </a:lnSpc>
              <a:spcBef>
                <a:spcPts val="2400"/>
              </a:spcBef>
              <a:spcAft>
                <a:spcPts val="600"/>
              </a:spcAft>
              <a:tabLst>
                <a:tab pos="179705" algn="r"/>
                <a:tab pos="539115" algn="r"/>
                <a:tab pos="629285" algn="r"/>
              </a:tabLst>
            </a:pPr>
            <a:r>
              <a:rPr lang="ar-SA" sz="3600" b="1" kern="0" dirty="0">
                <a:solidFill>
                  <a:prstClr val="white"/>
                </a:solidFill>
                <a:latin typeface="Calibri Light" panose="020F0302020204030204" pitchFamily="34" charset="0"/>
                <a:ea typeface="Times New Roman" panose="02020603050405020304" pitchFamily="18" charset="0"/>
                <a:cs typeface="Sakkal Majalla" panose="02000000000000000000" pitchFamily="2" charset="-78"/>
              </a:rPr>
              <a:t>المراقبة المؤدية إلى المسؤولية السياسية</a:t>
            </a:r>
            <a:endParaRPr lang="en-US" sz="3200" b="1" kern="0" dirty="0">
              <a:solidFill>
                <a:prstClr val="white"/>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spcAft>
                <a:spcPts val="600"/>
              </a:spcAft>
              <a:tabLst>
                <a:tab pos="179705" algn="r"/>
                <a:tab pos="539115" algn="r"/>
                <a:tab pos="629285" algn="r"/>
              </a:tabLst>
            </a:pPr>
            <a:r>
              <a:rPr lang="ar-SA" sz="3600" dirty="0">
                <a:solidFill>
                  <a:prstClr val="white"/>
                </a:solidFill>
                <a:cs typeface="Sakkal Majalla" panose="02000000000000000000" pitchFamily="2" charset="-78"/>
              </a:rPr>
              <a:t>نص المشرع الدستوري على مجموعة من الأليات الرقابية التي يمارسها البرلمان والتي تؤدي إلى استقالة الحكومة، كما نص على مجموعة من الشروط أو قيود التي يمكنها الحد من سلطة البرلمان في التأثير على الحكومة، وجب احترامها لتحريك المسؤولية السياسية للحكومة لإسقاطها، </a:t>
            </a:r>
            <a:r>
              <a:rPr lang="ar-SA" sz="3600" dirty="0" err="1">
                <a:solidFill>
                  <a:prstClr val="white"/>
                </a:solidFill>
                <a:cs typeface="Sakkal Majalla" panose="02000000000000000000" pitchFamily="2" charset="-78"/>
              </a:rPr>
              <a:t>المتمتلة</a:t>
            </a:r>
            <a:r>
              <a:rPr lang="ar-SA" sz="3600" dirty="0">
                <a:solidFill>
                  <a:prstClr val="white"/>
                </a:solidFill>
                <a:cs typeface="Sakkal Majalla" panose="02000000000000000000" pitchFamily="2" charset="-78"/>
              </a:rPr>
              <a:t> في التنصيب البرلماني ومنح الثقة وملتمس الرقابة نتعرف عليها في التالي: </a:t>
            </a:r>
            <a:endParaRPr lang="en-US" sz="3600" dirty="0">
              <a:solidFill>
                <a:prstClr val="white"/>
              </a:solidFill>
            </a:endParaRPr>
          </a:p>
        </p:txBody>
      </p:sp>
    </p:spTree>
    <p:extLst>
      <p:ext uri="{BB962C8B-B14F-4D97-AF65-F5344CB8AC3E}">
        <p14:creationId xmlns:p14="http://schemas.microsoft.com/office/powerpoint/2010/main" val="1052138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6363" y="1148745"/>
            <a:ext cx="11277599" cy="5709255"/>
          </a:xfrm>
          <a:prstGeom prst="rect">
            <a:avLst/>
          </a:prstGeom>
        </p:spPr>
        <p:txBody>
          <a:bodyPr wrap="square">
            <a:spAutoFit/>
          </a:bodyPr>
          <a:lstStyle/>
          <a:p>
            <a:pPr algn="just">
              <a:spcBef>
                <a:spcPts val="2400"/>
              </a:spcBef>
              <a:spcAft>
                <a:spcPts val="600"/>
              </a:spcAft>
              <a:tabLst>
                <a:tab pos="179705" algn="r"/>
                <a:tab pos="539115" algn="r"/>
                <a:tab pos="629285" algn="r"/>
              </a:tabLst>
            </a:pPr>
            <a:r>
              <a:rPr lang="ar-SA" sz="4000" b="1" kern="0" dirty="0">
                <a:solidFill>
                  <a:prstClr val="white"/>
                </a:solidFill>
                <a:latin typeface="Calibri Light" panose="020F0302020204030204" pitchFamily="34" charset="0"/>
                <a:ea typeface="Times New Roman" panose="02020603050405020304" pitchFamily="18" charset="0"/>
                <a:cs typeface="Sakkal Majalla" panose="02000000000000000000" pitchFamily="2" charset="-78"/>
              </a:rPr>
              <a:t>الفقرة</a:t>
            </a:r>
            <a:r>
              <a:rPr lang="ar-TN" sz="4000" b="1" kern="0" dirty="0">
                <a:solidFill>
                  <a:prstClr val="white"/>
                </a:solidFill>
                <a:latin typeface="Calibri Light" panose="020F0302020204030204" pitchFamily="34" charset="0"/>
                <a:ea typeface="Times New Roman" panose="02020603050405020304" pitchFamily="18" charset="0"/>
                <a:cs typeface="Sakkal Majalla" panose="02000000000000000000" pitchFamily="2" charset="-78"/>
              </a:rPr>
              <a:t> الأولى: التنصيب البرلماني للحكومة</a:t>
            </a:r>
            <a:endParaRPr lang="en-US" sz="3600" b="1" kern="0" dirty="0">
              <a:solidFill>
                <a:prstClr val="white"/>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spcAft>
                <a:spcPts val="600"/>
              </a:spcAft>
              <a:tabLst>
                <a:tab pos="179705" algn="r"/>
                <a:tab pos="539115" algn="r"/>
                <a:tab pos="629285" algn="r"/>
              </a:tabLst>
            </a:pPr>
            <a:r>
              <a:rPr lang="ar-MA" sz="4000" dirty="0">
                <a:solidFill>
                  <a:prstClr val="white"/>
                </a:solidFill>
                <a:cs typeface="Sakkal Majalla" panose="02000000000000000000" pitchFamily="2" charset="-78"/>
              </a:rPr>
              <a:t>يبقى تعيين الملك للحكومة موقوفا إلى حين استيفاء الإجراءات الدستورية، ففي </a:t>
            </a:r>
            <a:r>
              <a:rPr lang="ar-SA" sz="4000" dirty="0">
                <a:solidFill>
                  <a:prstClr val="white"/>
                </a:solidFill>
                <a:cs typeface="Sakkal Majalla" panose="02000000000000000000" pitchFamily="2" charset="-78"/>
              </a:rPr>
              <a:t>(الفصل 88) من دستور 2011 نص على أنه بعد تعيين الملك لأعضاء الحكومة، يتقدم رئيس الحكومة أمام مجلسي البرلمان مجتمعين، ويعرض البرنامج الذي يعتزم تطبيقه. ويجب أن يتضمن هذا البرنامج الخطوط الرئيسية للعمل الذي تنوي الحكومة القيام به في مختلف المجالات، ويكون البرنامج، موضوع مناقشة أمام كلا المجلسين، يعقبها تصويت في مجلس النواب. وتعتبر الحكومة منصبة بعد حصولها على ثقة مجلس النواب، المعبر عنها بتصويت الأغلبية المطلقة للأعضاء الذين يتألف منهم، حتى تستكمل ميلادها المؤسساتي.</a:t>
            </a:r>
            <a:endParaRPr lang="en-US" sz="4000" dirty="0">
              <a:solidFill>
                <a:prstClr val="white"/>
              </a:solidFill>
            </a:endParaRPr>
          </a:p>
        </p:txBody>
      </p:sp>
    </p:spTree>
    <p:extLst>
      <p:ext uri="{BB962C8B-B14F-4D97-AF65-F5344CB8AC3E}">
        <p14:creationId xmlns:p14="http://schemas.microsoft.com/office/powerpoint/2010/main" val="2927028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1164" y="1139249"/>
            <a:ext cx="10778836" cy="5416868"/>
          </a:xfrm>
          <a:prstGeom prst="rect">
            <a:avLst/>
          </a:prstGeom>
        </p:spPr>
        <p:txBody>
          <a:bodyPr wrap="square">
            <a:spAutoFit/>
          </a:bodyPr>
          <a:lstStyle/>
          <a:p>
            <a:pPr algn="just">
              <a:lnSpc>
                <a:spcPct val="150000"/>
              </a:lnSpc>
              <a:spcBef>
                <a:spcPts val="2400"/>
              </a:spcBef>
              <a:spcAft>
                <a:spcPts val="600"/>
              </a:spcAft>
              <a:tabLst>
                <a:tab pos="179705" algn="r"/>
                <a:tab pos="539115" algn="r"/>
                <a:tab pos="629285" algn="r"/>
              </a:tabLst>
            </a:pPr>
            <a:r>
              <a:rPr lang="ar-SA" sz="2800" b="1" kern="0" dirty="0">
                <a:solidFill>
                  <a:prstClr val="white"/>
                </a:solidFill>
                <a:latin typeface="Calibri Light" panose="020F0302020204030204" pitchFamily="34" charset="0"/>
                <a:ea typeface="Times New Roman" panose="02020603050405020304" pitchFamily="18" charset="0"/>
                <a:cs typeface="Sakkal Majalla" panose="02000000000000000000" pitchFamily="2" charset="-78"/>
              </a:rPr>
              <a:t>الفقرة الثانية: منح الثقة</a:t>
            </a:r>
            <a:endParaRPr lang="en-US" sz="2400" b="1" kern="0" dirty="0">
              <a:solidFill>
                <a:prstClr val="white"/>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spcAft>
                <a:spcPts val="600"/>
              </a:spcAft>
              <a:tabLst>
                <a:tab pos="179705" algn="r"/>
                <a:tab pos="539115" algn="r"/>
                <a:tab pos="629285" algn="r"/>
              </a:tabLst>
            </a:pPr>
            <a:r>
              <a:rPr lang="ar-SA" sz="2800" dirty="0">
                <a:solidFill>
                  <a:prstClr val="white"/>
                </a:solidFill>
                <a:cs typeface="Sakkal Majalla" panose="02000000000000000000" pitchFamily="2" charset="-78"/>
              </a:rPr>
              <a:t> يمكن للبرلمان التصويت بمنح الثقة حول تصريح يدلي به رئيس الحكومة في موضوع السياسة العامة، أو بشأن نص يطلب الموافقة عليه. لا يمكن سحب الثقة من الحكومة، أو رفض النص، إلا بالأغلبية المطلقة للأعضاء الذين يتألف منهم مجلس النواب. ولا يقع التصويت إلا بعد مضي ثلاثة أيام كاملة على تاريخ طرح مسألة الثقة. ويؤدي سحب الثقة إلى استقالة الحكومة استقالة جماعية(الفصل 103)</a:t>
            </a:r>
            <a:r>
              <a:rPr lang="ar-SA" sz="2800" baseline="30000" dirty="0">
                <a:solidFill>
                  <a:prstClr val="white"/>
                </a:solidFill>
                <a:cs typeface="Sakkal Majalla" panose="02000000000000000000" pitchFamily="2" charset="-78"/>
              </a:rPr>
              <a:t>()</a:t>
            </a:r>
            <a:r>
              <a:rPr lang="ar-SA" sz="2800" dirty="0">
                <a:solidFill>
                  <a:prstClr val="white"/>
                </a:solidFill>
                <a:cs typeface="Sakkal Majalla" panose="02000000000000000000" pitchFamily="2" charset="-78"/>
              </a:rPr>
              <a:t>.</a:t>
            </a:r>
            <a:endParaRPr lang="en-US" sz="2800" dirty="0">
              <a:solidFill>
                <a:prstClr val="white"/>
              </a:solidFill>
            </a:endParaRPr>
          </a:p>
          <a:p>
            <a:pPr algn="just">
              <a:lnSpc>
                <a:spcPct val="150000"/>
              </a:lnSpc>
              <a:spcAft>
                <a:spcPts val="600"/>
              </a:spcAft>
              <a:tabLst>
                <a:tab pos="179705" algn="r"/>
                <a:tab pos="539115" algn="r"/>
                <a:tab pos="629285" algn="r"/>
              </a:tabLst>
            </a:pPr>
            <a:r>
              <a:rPr lang="ar-SA" sz="2800" dirty="0">
                <a:solidFill>
                  <a:prstClr val="white"/>
                </a:solidFill>
                <a:cs typeface="Sakkal Majalla" panose="02000000000000000000" pitchFamily="2" charset="-78"/>
              </a:rPr>
              <a:t>من التعديلات التي لحقت الدستور الحالي مقارنة مع سابقيه هو أن مشروع منح الثقة الاختياري من الحكومة، كان يحال على المجلس الوزاري للبث فيه قبل التقدم به إلى مجلس النواب ، لكن النص الحالي ألغى صلاحية المجلس الوزاري في هذا الخصوص، ربما لترك كامل الاستقلالية لرئيس الحكومة في علاقته بالبرلمان. </a:t>
            </a:r>
            <a:endParaRPr lang="en-US" sz="2800" dirty="0">
              <a:solidFill>
                <a:prstClr val="white"/>
              </a:solidFill>
            </a:endParaRPr>
          </a:p>
        </p:txBody>
      </p:sp>
    </p:spTree>
    <p:extLst>
      <p:ext uri="{BB962C8B-B14F-4D97-AF65-F5344CB8AC3E}">
        <p14:creationId xmlns:p14="http://schemas.microsoft.com/office/powerpoint/2010/main" val="267190350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otalTime>0</TotalTime>
  <Words>1289</Words>
  <Application>Microsoft Office PowerPoint</Application>
  <PresentationFormat>Grand écran</PresentationFormat>
  <Paragraphs>34</Paragraphs>
  <Slides>13</Slides>
  <Notes>0</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13</vt:i4>
      </vt:variant>
    </vt:vector>
  </HeadingPairs>
  <TitlesOfParts>
    <vt:vector size="22" baseType="lpstr">
      <vt:lpstr>Arabic Typesetting</vt:lpstr>
      <vt:lpstr>Arial</vt:lpstr>
      <vt:lpstr>Calibri</vt:lpstr>
      <vt:lpstr>Calibri Light</vt:lpstr>
      <vt:lpstr>Sakkal Majalla</vt:lpstr>
      <vt:lpstr>Simplified Arabic</vt:lpstr>
      <vt:lpstr>Times New Roman</vt:lpstr>
      <vt:lpstr>Thème Office</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1</cp:revision>
  <dcterms:created xsi:type="dcterms:W3CDTF">2025-05-15T14:21:10Z</dcterms:created>
  <dcterms:modified xsi:type="dcterms:W3CDTF">2025-05-15T14:21:18Z</dcterms:modified>
</cp:coreProperties>
</file>