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ar-SA"/>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ar-SA"/>
          </a:p>
        </p:txBody>
      </p:sp>
      <p:sp>
        <p:nvSpPr>
          <p:cNvPr id="4" name="Espace réservé de la date 3"/>
          <p:cNvSpPr>
            <a:spLocks noGrp="1"/>
          </p:cNvSpPr>
          <p:nvPr>
            <p:ph type="dt" sz="half" idx="10"/>
          </p:nvPr>
        </p:nvSpPr>
        <p:spPr/>
        <p:txBody>
          <a:bodyPr/>
          <a:lstStyle/>
          <a:p>
            <a:fld id="{099A7EC2-99A5-4B2A-8062-AAE5D4AD8471}" type="datetimeFigureOut">
              <a:rPr lang="ar-SA" smtClean="0"/>
              <a:t>24/10/1446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851F2AA3-4EE4-4E2A-9FC8-7AFD59F54D94}" type="slidenum">
              <a:rPr lang="ar-SA" smtClean="0"/>
              <a:t>‹N°›</a:t>
            </a:fld>
            <a:endParaRPr lang="ar-SA"/>
          </a:p>
        </p:txBody>
      </p:sp>
    </p:spTree>
    <p:extLst>
      <p:ext uri="{BB962C8B-B14F-4D97-AF65-F5344CB8AC3E}">
        <p14:creationId xmlns:p14="http://schemas.microsoft.com/office/powerpoint/2010/main" val="4263815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099A7EC2-99A5-4B2A-8062-AAE5D4AD8471}" type="datetimeFigureOut">
              <a:rPr lang="ar-SA" smtClean="0"/>
              <a:t>24/10/1446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851F2AA3-4EE4-4E2A-9FC8-7AFD59F54D94}" type="slidenum">
              <a:rPr lang="ar-SA" smtClean="0"/>
              <a:t>‹N°›</a:t>
            </a:fld>
            <a:endParaRPr lang="ar-SA"/>
          </a:p>
        </p:txBody>
      </p:sp>
    </p:spTree>
    <p:extLst>
      <p:ext uri="{BB962C8B-B14F-4D97-AF65-F5344CB8AC3E}">
        <p14:creationId xmlns:p14="http://schemas.microsoft.com/office/powerpoint/2010/main" val="97650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ar-SA"/>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099A7EC2-99A5-4B2A-8062-AAE5D4AD8471}" type="datetimeFigureOut">
              <a:rPr lang="ar-SA" smtClean="0"/>
              <a:t>24/10/1446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851F2AA3-4EE4-4E2A-9FC8-7AFD59F54D94}" type="slidenum">
              <a:rPr lang="ar-SA" smtClean="0"/>
              <a:t>‹N°›</a:t>
            </a:fld>
            <a:endParaRPr lang="ar-SA"/>
          </a:p>
        </p:txBody>
      </p:sp>
    </p:spTree>
    <p:extLst>
      <p:ext uri="{BB962C8B-B14F-4D97-AF65-F5344CB8AC3E}">
        <p14:creationId xmlns:p14="http://schemas.microsoft.com/office/powerpoint/2010/main" val="2060425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3487829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26271463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16199857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6" name="Footer Placeholder 5"/>
          <p:cNvSpPr>
            <a:spLocks noGrp="1"/>
          </p:cNvSpPr>
          <p:nvPr>
            <p:ph type="ftr" sz="quarter" idx="11"/>
          </p:nvPr>
        </p:nvSpPr>
        <p:spPr/>
        <p:txBody>
          <a:bodyPr/>
          <a:lstStyle/>
          <a:p>
            <a:endParaRPr lang="ar-SA">
              <a:solidFill>
                <a:prstClr val="white">
                  <a:tint val="75000"/>
                </a:prstClr>
              </a:solidFill>
            </a:endParaRPr>
          </a:p>
        </p:txBody>
      </p:sp>
      <p:sp>
        <p:nvSpPr>
          <p:cNvPr id="7" name="Slide Number Placeholder 6"/>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23350905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8" name="Footer Placeholder 7"/>
          <p:cNvSpPr>
            <a:spLocks noGrp="1"/>
          </p:cNvSpPr>
          <p:nvPr>
            <p:ph type="ftr" sz="quarter" idx="11"/>
          </p:nvPr>
        </p:nvSpPr>
        <p:spPr/>
        <p:txBody>
          <a:bodyPr/>
          <a:lstStyle/>
          <a:p>
            <a:endParaRPr lang="ar-SA">
              <a:solidFill>
                <a:prstClr val="white">
                  <a:tint val="75000"/>
                </a:prstClr>
              </a:solidFill>
            </a:endParaRPr>
          </a:p>
        </p:txBody>
      </p:sp>
      <p:sp>
        <p:nvSpPr>
          <p:cNvPr id="9" name="Slide Number Placeholder 8"/>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5201297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4" name="Footer Placeholder 3"/>
          <p:cNvSpPr>
            <a:spLocks noGrp="1"/>
          </p:cNvSpPr>
          <p:nvPr>
            <p:ph type="ftr" sz="quarter" idx="11"/>
          </p:nvPr>
        </p:nvSpPr>
        <p:spPr/>
        <p:txBody>
          <a:bodyPr/>
          <a:lstStyle/>
          <a:p>
            <a:endParaRPr lang="ar-SA">
              <a:solidFill>
                <a:prstClr val="white">
                  <a:tint val="75000"/>
                </a:prstClr>
              </a:solidFill>
            </a:endParaRPr>
          </a:p>
        </p:txBody>
      </p:sp>
      <p:sp>
        <p:nvSpPr>
          <p:cNvPr id="5" name="Slide Number Placeholder 4"/>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38376010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3" name="Footer Placeholder 2"/>
          <p:cNvSpPr>
            <a:spLocks noGrp="1"/>
          </p:cNvSpPr>
          <p:nvPr>
            <p:ph type="ftr" sz="quarter" idx="11"/>
          </p:nvPr>
        </p:nvSpPr>
        <p:spPr/>
        <p:txBody>
          <a:bodyPr/>
          <a:lstStyle/>
          <a:p>
            <a:endParaRPr lang="ar-SA">
              <a:solidFill>
                <a:prstClr val="white">
                  <a:tint val="75000"/>
                </a:prstClr>
              </a:solidFill>
            </a:endParaRPr>
          </a:p>
        </p:txBody>
      </p:sp>
      <p:sp>
        <p:nvSpPr>
          <p:cNvPr id="4" name="Slide Number Placeholder 3"/>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12193505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6" name="Footer Placeholder 5"/>
          <p:cNvSpPr>
            <a:spLocks noGrp="1"/>
          </p:cNvSpPr>
          <p:nvPr>
            <p:ph type="ftr" sz="quarter" idx="11"/>
          </p:nvPr>
        </p:nvSpPr>
        <p:spPr/>
        <p:txBody>
          <a:bodyPr/>
          <a:lstStyle/>
          <a:p>
            <a:endParaRPr lang="ar-SA">
              <a:solidFill>
                <a:prstClr val="white">
                  <a:tint val="75000"/>
                </a:prstClr>
              </a:solidFill>
            </a:endParaRPr>
          </a:p>
        </p:txBody>
      </p:sp>
      <p:sp>
        <p:nvSpPr>
          <p:cNvPr id="7" name="Slide Number Placeholder 6"/>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1634074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099A7EC2-99A5-4B2A-8062-AAE5D4AD8471}" type="datetimeFigureOut">
              <a:rPr lang="ar-SA" smtClean="0"/>
              <a:t>24/10/1446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851F2AA3-4EE4-4E2A-9FC8-7AFD59F54D94}" type="slidenum">
              <a:rPr lang="ar-SA" smtClean="0"/>
              <a:t>‹N°›</a:t>
            </a:fld>
            <a:endParaRPr lang="ar-SA"/>
          </a:p>
        </p:txBody>
      </p:sp>
    </p:spTree>
    <p:extLst>
      <p:ext uri="{BB962C8B-B14F-4D97-AF65-F5344CB8AC3E}">
        <p14:creationId xmlns:p14="http://schemas.microsoft.com/office/powerpoint/2010/main" val="21279624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6" name="Footer Placeholder 5"/>
          <p:cNvSpPr>
            <a:spLocks noGrp="1"/>
          </p:cNvSpPr>
          <p:nvPr>
            <p:ph type="ftr" sz="quarter" idx="11"/>
          </p:nvPr>
        </p:nvSpPr>
        <p:spPr/>
        <p:txBody>
          <a:bodyPr/>
          <a:lstStyle/>
          <a:p>
            <a:endParaRPr lang="ar-SA">
              <a:solidFill>
                <a:prstClr val="white">
                  <a:tint val="75000"/>
                </a:prstClr>
              </a:solidFill>
            </a:endParaRPr>
          </a:p>
        </p:txBody>
      </p:sp>
      <p:sp>
        <p:nvSpPr>
          <p:cNvPr id="7" name="Slide Number Placeholder 6"/>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36549148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31616885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1732310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ar-SA"/>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099A7EC2-99A5-4B2A-8062-AAE5D4AD8471}" type="datetimeFigureOut">
              <a:rPr lang="ar-SA" smtClean="0"/>
              <a:t>24/10/1446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851F2AA3-4EE4-4E2A-9FC8-7AFD59F54D94}" type="slidenum">
              <a:rPr lang="ar-SA" smtClean="0"/>
              <a:t>‹N°›</a:t>
            </a:fld>
            <a:endParaRPr lang="ar-SA"/>
          </a:p>
        </p:txBody>
      </p:sp>
    </p:spTree>
    <p:extLst>
      <p:ext uri="{BB962C8B-B14F-4D97-AF65-F5344CB8AC3E}">
        <p14:creationId xmlns:p14="http://schemas.microsoft.com/office/powerpoint/2010/main" val="2813094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e la date 4"/>
          <p:cNvSpPr>
            <a:spLocks noGrp="1"/>
          </p:cNvSpPr>
          <p:nvPr>
            <p:ph type="dt" sz="half" idx="10"/>
          </p:nvPr>
        </p:nvSpPr>
        <p:spPr/>
        <p:txBody>
          <a:bodyPr/>
          <a:lstStyle/>
          <a:p>
            <a:fld id="{099A7EC2-99A5-4B2A-8062-AAE5D4AD8471}" type="datetimeFigureOut">
              <a:rPr lang="ar-SA" smtClean="0"/>
              <a:t>24/10/1446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851F2AA3-4EE4-4E2A-9FC8-7AFD59F54D94}" type="slidenum">
              <a:rPr lang="ar-SA" smtClean="0"/>
              <a:t>‹N°›</a:t>
            </a:fld>
            <a:endParaRPr lang="ar-SA"/>
          </a:p>
        </p:txBody>
      </p:sp>
    </p:spTree>
    <p:extLst>
      <p:ext uri="{BB962C8B-B14F-4D97-AF65-F5344CB8AC3E}">
        <p14:creationId xmlns:p14="http://schemas.microsoft.com/office/powerpoint/2010/main" val="3310237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ar-SA"/>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7" name="Espace réservé de la date 6"/>
          <p:cNvSpPr>
            <a:spLocks noGrp="1"/>
          </p:cNvSpPr>
          <p:nvPr>
            <p:ph type="dt" sz="half" idx="10"/>
          </p:nvPr>
        </p:nvSpPr>
        <p:spPr/>
        <p:txBody>
          <a:bodyPr/>
          <a:lstStyle/>
          <a:p>
            <a:fld id="{099A7EC2-99A5-4B2A-8062-AAE5D4AD8471}" type="datetimeFigureOut">
              <a:rPr lang="ar-SA" smtClean="0"/>
              <a:t>24/10/1446</a:t>
            </a:fld>
            <a:endParaRPr lang="ar-SA"/>
          </a:p>
        </p:txBody>
      </p:sp>
      <p:sp>
        <p:nvSpPr>
          <p:cNvPr id="8" name="Espace réservé du pied de page 7"/>
          <p:cNvSpPr>
            <a:spLocks noGrp="1"/>
          </p:cNvSpPr>
          <p:nvPr>
            <p:ph type="ftr" sz="quarter" idx="11"/>
          </p:nvPr>
        </p:nvSpPr>
        <p:spPr/>
        <p:txBody>
          <a:bodyPr/>
          <a:lstStyle/>
          <a:p>
            <a:endParaRPr lang="ar-SA"/>
          </a:p>
        </p:txBody>
      </p:sp>
      <p:sp>
        <p:nvSpPr>
          <p:cNvPr id="9" name="Espace réservé du numéro de diapositive 8"/>
          <p:cNvSpPr>
            <a:spLocks noGrp="1"/>
          </p:cNvSpPr>
          <p:nvPr>
            <p:ph type="sldNum" sz="quarter" idx="12"/>
          </p:nvPr>
        </p:nvSpPr>
        <p:spPr/>
        <p:txBody>
          <a:bodyPr/>
          <a:lstStyle/>
          <a:p>
            <a:fld id="{851F2AA3-4EE4-4E2A-9FC8-7AFD59F54D94}" type="slidenum">
              <a:rPr lang="ar-SA" smtClean="0"/>
              <a:t>‹N°›</a:t>
            </a:fld>
            <a:endParaRPr lang="ar-SA"/>
          </a:p>
        </p:txBody>
      </p:sp>
    </p:spTree>
    <p:extLst>
      <p:ext uri="{BB962C8B-B14F-4D97-AF65-F5344CB8AC3E}">
        <p14:creationId xmlns:p14="http://schemas.microsoft.com/office/powerpoint/2010/main" val="2428440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e la date 2"/>
          <p:cNvSpPr>
            <a:spLocks noGrp="1"/>
          </p:cNvSpPr>
          <p:nvPr>
            <p:ph type="dt" sz="half" idx="10"/>
          </p:nvPr>
        </p:nvSpPr>
        <p:spPr/>
        <p:txBody>
          <a:bodyPr/>
          <a:lstStyle/>
          <a:p>
            <a:fld id="{099A7EC2-99A5-4B2A-8062-AAE5D4AD8471}" type="datetimeFigureOut">
              <a:rPr lang="ar-SA" smtClean="0"/>
              <a:t>24/10/1446</a:t>
            </a:fld>
            <a:endParaRPr lang="ar-SA"/>
          </a:p>
        </p:txBody>
      </p:sp>
      <p:sp>
        <p:nvSpPr>
          <p:cNvPr id="4" name="Espace réservé du pied de page 3"/>
          <p:cNvSpPr>
            <a:spLocks noGrp="1"/>
          </p:cNvSpPr>
          <p:nvPr>
            <p:ph type="ftr" sz="quarter" idx="11"/>
          </p:nvPr>
        </p:nvSpPr>
        <p:spPr/>
        <p:txBody>
          <a:bodyPr/>
          <a:lstStyle/>
          <a:p>
            <a:endParaRPr lang="ar-SA"/>
          </a:p>
        </p:txBody>
      </p:sp>
      <p:sp>
        <p:nvSpPr>
          <p:cNvPr id="5" name="Espace réservé du numéro de diapositive 4"/>
          <p:cNvSpPr>
            <a:spLocks noGrp="1"/>
          </p:cNvSpPr>
          <p:nvPr>
            <p:ph type="sldNum" sz="quarter" idx="12"/>
          </p:nvPr>
        </p:nvSpPr>
        <p:spPr/>
        <p:txBody>
          <a:bodyPr/>
          <a:lstStyle/>
          <a:p>
            <a:fld id="{851F2AA3-4EE4-4E2A-9FC8-7AFD59F54D94}" type="slidenum">
              <a:rPr lang="ar-SA" smtClean="0"/>
              <a:t>‹N°›</a:t>
            </a:fld>
            <a:endParaRPr lang="ar-SA"/>
          </a:p>
        </p:txBody>
      </p:sp>
    </p:spTree>
    <p:extLst>
      <p:ext uri="{BB962C8B-B14F-4D97-AF65-F5344CB8AC3E}">
        <p14:creationId xmlns:p14="http://schemas.microsoft.com/office/powerpoint/2010/main" val="395897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99A7EC2-99A5-4B2A-8062-AAE5D4AD8471}" type="datetimeFigureOut">
              <a:rPr lang="ar-SA" smtClean="0"/>
              <a:t>24/10/1446</a:t>
            </a:fld>
            <a:endParaRPr lang="ar-SA"/>
          </a:p>
        </p:txBody>
      </p:sp>
      <p:sp>
        <p:nvSpPr>
          <p:cNvPr id="3" name="Espace réservé du pied de page 2"/>
          <p:cNvSpPr>
            <a:spLocks noGrp="1"/>
          </p:cNvSpPr>
          <p:nvPr>
            <p:ph type="ftr" sz="quarter" idx="11"/>
          </p:nvPr>
        </p:nvSpPr>
        <p:spPr/>
        <p:txBody>
          <a:bodyPr/>
          <a:lstStyle/>
          <a:p>
            <a:endParaRPr lang="ar-SA"/>
          </a:p>
        </p:txBody>
      </p:sp>
      <p:sp>
        <p:nvSpPr>
          <p:cNvPr id="4" name="Espace réservé du numéro de diapositive 3"/>
          <p:cNvSpPr>
            <a:spLocks noGrp="1"/>
          </p:cNvSpPr>
          <p:nvPr>
            <p:ph type="sldNum" sz="quarter" idx="12"/>
          </p:nvPr>
        </p:nvSpPr>
        <p:spPr/>
        <p:txBody>
          <a:bodyPr/>
          <a:lstStyle/>
          <a:p>
            <a:fld id="{851F2AA3-4EE4-4E2A-9FC8-7AFD59F54D94}" type="slidenum">
              <a:rPr lang="ar-SA" smtClean="0"/>
              <a:t>‹N°›</a:t>
            </a:fld>
            <a:endParaRPr lang="ar-SA"/>
          </a:p>
        </p:txBody>
      </p:sp>
    </p:spTree>
    <p:extLst>
      <p:ext uri="{BB962C8B-B14F-4D97-AF65-F5344CB8AC3E}">
        <p14:creationId xmlns:p14="http://schemas.microsoft.com/office/powerpoint/2010/main" val="1800341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ar-SA"/>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99A7EC2-99A5-4B2A-8062-AAE5D4AD8471}" type="datetimeFigureOut">
              <a:rPr lang="ar-SA" smtClean="0"/>
              <a:t>24/10/1446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851F2AA3-4EE4-4E2A-9FC8-7AFD59F54D94}" type="slidenum">
              <a:rPr lang="ar-SA" smtClean="0"/>
              <a:t>‹N°›</a:t>
            </a:fld>
            <a:endParaRPr lang="ar-SA"/>
          </a:p>
        </p:txBody>
      </p:sp>
    </p:spTree>
    <p:extLst>
      <p:ext uri="{BB962C8B-B14F-4D97-AF65-F5344CB8AC3E}">
        <p14:creationId xmlns:p14="http://schemas.microsoft.com/office/powerpoint/2010/main" val="2843947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ar-SA"/>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99A7EC2-99A5-4B2A-8062-AAE5D4AD8471}" type="datetimeFigureOut">
              <a:rPr lang="ar-SA" smtClean="0"/>
              <a:t>24/10/1446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851F2AA3-4EE4-4E2A-9FC8-7AFD59F54D94}" type="slidenum">
              <a:rPr lang="ar-SA" smtClean="0"/>
              <a:t>‹N°›</a:t>
            </a:fld>
            <a:endParaRPr lang="ar-SA"/>
          </a:p>
        </p:txBody>
      </p:sp>
    </p:spTree>
    <p:extLst>
      <p:ext uri="{BB962C8B-B14F-4D97-AF65-F5344CB8AC3E}">
        <p14:creationId xmlns:p14="http://schemas.microsoft.com/office/powerpoint/2010/main" val="3134192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fr-FR" smtClean="0"/>
              <a:t>Modifiez le style du titre</a:t>
            </a:r>
            <a:endParaRPr lang="ar-SA"/>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99A7EC2-99A5-4B2A-8062-AAE5D4AD8471}" type="datetimeFigureOut">
              <a:rPr lang="ar-SA" smtClean="0"/>
              <a:t>24/10/1446</a:t>
            </a:fld>
            <a:endParaRPr lang="ar-SA"/>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Espace réservé du numéro de diapositive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51F2AA3-4EE4-4E2A-9FC8-7AFD59F54D94}" type="slidenum">
              <a:rPr lang="ar-SA" smtClean="0"/>
              <a:t>‹N°›</a:t>
            </a:fld>
            <a:endParaRPr lang="ar-SA"/>
          </a:p>
        </p:txBody>
      </p:sp>
    </p:spTree>
    <p:extLst>
      <p:ext uri="{BB962C8B-B14F-4D97-AF65-F5344CB8AC3E}">
        <p14:creationId xmlns:p14="http://schemas.microsoft.com/office/powerpoint/2010/main" val="2874449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76F1D7-02C9-4908-86A5-A8C78A31AD99}" type="datetimeFigureOut">
              <a:rPr lang="ar-SA" smtClean="0">
                <a:solidFill>
                  <a:prstClr val="white">
                    <a:tint val="75000"/>
                  </a:prstClr>
                </a:solidFill>
              </a:rPr>
              <a:pPr/>
              <a:t>24/10/1446</a:t>
            </a:fld>
            <a:endParaRPr lang="ar-SA">
              <a:solidFill>
                <a:prstClr val="white">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SA">
              <a:solidFill>
                <a:prstClr val="white">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3B11C9-E6DD-4469-A8FA-5BF93948213F}"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286532977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ar-SA"/>
          </a:p>
        </p:txBody>
      </p:sp>
      <p:sp>
        <p:nvSpPr>
          <p:cNvPr id="3" name="Sous-titre 2"/>
          <p:cNvSpPr>
            <a:spLocks noGrp="1"/>
          </p:cNvSpPr>
          <p:nvPr>
            <p:ph type="subTitle" idx="1"/>
          </p:nvPr>
        </p:nvSpPr>
        <p:spPr/>
        <p:txBody>
          <a:bodyPr/>
          <a:lstStyle/>
          <a:p>
            <a:endParaRPr lang="ar-SA"/>
          </a:p>
        </p:txBody>
      </p:sp>
    </p:spTree>
    <p:extLst>
      <p:ext uri="{BB962C8B-B14F-4D97-AF65-F5344CB8AC3E}">
        <p14:creationId xmlns:p14="http://schemas.microsoft.com/office/powerpoint/2010/main" val="3877811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039091" y="1445989"/>
            <a:ext cx="10529880" cy="6001643"/>
          </a:xfrm>
          <a:prstGeom prst="rect">
            <a:avLst/>
          </a:prstGeom>
          <a:noFill/>
        </p:spPr>
        <p:txBody>
          <a:bodyPr wrap="square" rtlCol="0">
            <a:spAutoFit/>
          </a:bodyPr>
          <a:lstStyle/>
          <a:p>
            <a:pPr algn="just"/>
            <a:r>
              <a:rPr lang="ar-SA" sz="4800" dirty="0">
                <a:solidFill>
                  <a:prstClr val="white"/>
                </a:solidFill>
              </a:rPr>
              <a:t>مجلس الشیوخ: يتم الانتخاب بالاقتراع غیر المباشر، فينتخب أعضاءه لمدة تسع سنوات يجدد ثلث أعضاء هذا المجلس كل ثلاث سنوات، ويتم انتخابهم بطريقة تضمن تمثیل أقالیم فرنسا والفرنسیین المقیمین في الخارج</a:t>
            </a:r>
            <a:r>
              <a:rPr lang="en-US" sz="4800" dirty="0">
                <a:solidFill>
                  <a:prstClr val="white"/>
                </a:solidFill>
              </a:rPr>
              <a:t>.</a:t>
            </a:r>
            <a:r>
              <a:rPr lang="ar-SA" sz="4800" dirty="0">
                <a:solidFill>
                  <a:prstClr val="white"/>
                </a:solidFill>
              </a:rPr>
              <a:t> </a:t>
            </a:r>
            <a:endParaRPr lang="fr-FR" sz="4800" dirty="0">
              <a:solidFill>
                <a:prstClr val="white"/>
              </a:solidFill>
            </a:endParaRPr>
          </a:p>
          <a:p>
            <a:pPr algn="just"/>
            <a:r>
              <a:rPr lang="ar-SA" sz="4800" dirty="0">
                <a:solidFill>
                  <a:prstClr val="white"/>
                </a:solidFill>
              </a:rPr>
              <a:t>اهتم دستور الجمهورية الخامسة لفرنسا بتنظیم البرلمان، حیث حدد ما </a:t>
            </a:r>
            <a:r>
              <a:rPr lang="ar-SA" sz="4800" dirty="0" err="1">
                <a:solidFill>
                  <a:prstClr val="white"/>
                </a:solidFill>
              </a:rPr>
              <a:t>یلي:</a:t>
            </a:r>
            <a:r>
              <a:rPr lang="ar-SA" sz="4800" dirty="0">
                <a:solidFill>
                  <a:prstClr val="white"/>
                </a:solidFill>
              </a:rPr>
              <a:t> </a:t>
            </a:r>
            <a:endParaRPr lang="fr-FR" sz="4800" dirty="0">
              <a:solidFill>
                <a:prstClr val="white"/>
              </a:solidFill>
            </a:endParaRPr>
          </a:p>
          <a:p>
            <a:pPr algn="just"/>
            <a:endParaRPr lang="fr-FR" sz="4800" dirty="0">
              <a:solidFill>
                <a:prstClr val="white"/>
              </a:solidFill>
            </a:endParaRPr>
          </a:p>
        </p:txBody>
      </p:sp>
    </p:spTree>
    <p:extLst>
      <p:ext uri="{BB962C8B-B14F-4D97-AF65-F5344CB8AC3E}">
        <p14:creationId xmlns:p14="http://schemas.microsoft.com/office/powerpoint/2010/main" val="42829899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45374" y="820829"/>
            <a:ext cx="10504517" cy="6001643"/>
          </a:xfrm>
          <a:prstGeom prst="rect">
            <a:avLst/>
          </a:prstGeom>
          <a:noFill/>
        </p:spPr>
        <p:txBody>
          <a:bodyPr wrap="square" rtlCol="0">
            <a:spAutoFit/>
          </a:bodyPr>
          <a:lstStyle/>
          <a:p>
            <a:pPr algn="just"/>
            <a:r>
              <a:rPr lang="ar-SA" sz="4800" dirty="0">
                <a:solidFill>
                  <a:prstClr val="white"/>
                </a:solidFill>
              </a:rPr>
              <a:t>مكتب البرلمان: وهو الهیئة الإداریة التي تنظم جلساته وجداول أعمالها، بالتنسیق مع الحكومة </a:t>
            </a:r>
            <a:r>
              <a:rPr lang="ar-SA" sz="4800" dirty="0" err="1">
                <a:solidFill>
                  <a:prstClr val="white"/>
                </a:solidFill>
              </a:rPr>
              <a:t>الفرنسیة.</a:t>
            </a:r>
            <a:r>
              <a:rPr lang="ar-SA" sz="4800" dirty="0">
                <a:solidFill>
                  <a:prstClr val="white"/>
                </a:solidFill>
              </a:rPr>
              <a:t> </a:t>
            </a:r>
            <a:endParaRPr lang="fr-FR" sz="4800" dirty="0">
              <a:solidFill>
                <a:prstClr val="white"/>
              </a:solidFill>
            </a:endParaRPr>
          </a:p>
          <a:p>
            <a:pPr algn="just"/>
            <a:r>
              <a:rPr lang="en-US" sz="4800" dirty="0">
                <a:solidFill>
                  <a:prstClr val="white"/>
                </a:solidFill>
              </a:rPr>
              <a:t>-</a:t>
            </a:r>
            <a:r>
              <a:rPr lang="ar-SA" sz="4800" dirty="0">
                <a:solidFill>
                  <a:prstClr val="white"/>
                </a:solidFill>
              </a:rPr>
              <a:t>حصر لجان البرلمان </a:t>
            </a:r>
            <a:r>
              <a:rPr lang="ar-SA" sz="4800" dirty="0" err="1">
                <a:solidFill>
                  <a:prstClr val="white"/>
                </a:solidFill>
              </a:rPr>
              <a:t>بعدد (ستة </a:t>
            </a:r>
            <a:r>
              <a:rPr lang="ar-SA" sz="4800" dirty="0">
                <a:solidFill>
                  <a:prstClr val="white"/>
                </a:solidFill>
              </a:rPr>
              <a:t>) لجان في كل مجلس، یتم انتخاب أعضائها من كتل البرلمان باعتماد نظام التمثیل النسبي.أما اللجان الخاصة فیتم تشكیلها بناء على طلب الحكومة أو البرلمان نفسه لدراسة مشروع </a:t>
            </a:r>
            <a:r>
              <a:rPr lang="ar-SA" sz="4800" dirty="0" err="1">
                <a:solidFill>
                  <a:prstClr val="white"/>
                </a:solidFill>
              </a:rPr>
              <a:t>محدد.</a:t>
            </a:r>
            <a:r>
              <a:rPr lang="ar-SA" sz="4800" dirty="0">
                <a:solidFill>
                  <a:prstClr val="white"/>
                </a:solidFill>
              </a:rPr>
              <a:t> </a:t>
            </a:r>
            <a:endParaRPr lang="fr-FR" sz="4800" dirty="0">
              <a:solidFill>
                <a:prstClr val="white"/>
              </a:solidFill>
            </a:endParaRPr>
          </a:p>
          <a:p>
            <a:pPr algn="just"/>
            <a:endParaRPr lang="fr-FR" sz="4800" dirty="0">
              <a:solidFill>
                <a:prstClr val="white"/>
              </a:solidFill>
            </a:endParaRPr>
          </a:p>
        </p:txBody>
      </p:sp>
    </p:spTree>
    <p:extLst>
      <p:ext uri="{BB962C8B-B14F-4D97-AF65-F5344CB8AC3E}">
        <p14:creationId xmlns:p14="http://schemas.microsoft.com/office/powerpoint/2010/main" val="38201441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14400" y="1155255"/>
            <a:ext cx="10390910" cy="6186309"/>
          </a:xfrm>
          <a:prstGeom prst="rect">
            <a:avLst/>
          </a:prstGeom>
          <a:noFill/>
        </p:spPr>
        <p:txBody>
          <a:bodyPr wrap="square" rtlCol="0">
            <a:spAutoFit/>
          </a:bodyPr>
          <a:lstStyle/>
          <a:p>
            <a:pPr algn="just"/>
            <a:r>
              <a:rPr lang="ar-MA" sz="4400" dirty="0">
                <a:solidFill>
                  <a:prstClr val="white"/>
                </a:solidFill>
              </a:rPr>
              <a:t>-</a:t>
            </a:r>
            <a:r>
              <a:rPr lang="ar-SA" sz="4400" dirty="0">
                <a:solidFill>
                  <a:prstClr val="white"/>
                </a:solidFill>
              </a:rPr>
              <a:t> دورات انعقاد البرلمان </a:t>
            </a:r>
            <a:r>
              <a:rPr lang="ar-SA" sz="4400" dirty="0">
                <a:solidFill>
                  <a:prstClr val="white"/>
                </a:solidFill>
              </a:rPr>
              <a:t>يتم </a:t>
            </a:r>
            <a:r>
              <a:rPr lang="ar-SA" sz="4400" dirty="0" err="1">
                <a:solidFill>
                  <a:prstClr val="white"/>
                </a:solidFill>
              </a:rPr>
              <a:t>تحدید</a:t>
            </a:r>
            <a:r>
              <a:rPr lang="ar-SA" sz="4400" dirty="0">
                <a:solidFill>
                  <a:prstClr val="white"/>
                </a:solidFill>
              </a:rPr>
              <a:t> دورات انعقاد البرلمان الاعتيادية، بقوة القانون لكل مجلس تبدأ من أول یوم عمل من شهر أكتوبر وتنتهي في آخر عمل من شهر یونیو، وبما لا تتجاوز مدة الانعقاد عن </a:t>
            </a:r>
            <a:r>
              <a:rPr lang="fr-FR" sz="4400" dirty="0">
                <a:solidFill>
                  <a:prstClr val="white"/>
                </a:solidFill>
              </a:rPr>
              <a:t>120</a:t>
            </a:r>
            <a:r>
              <a:rPr lang="ar-SA" sz="4400" dirty="0">
                <a:solidFill>
                  <a:prstClr val="white"/>
                </a:solidFill>
              </a:rPr>
              <a:t>یوما.</a:t>
            </a:r>
            <a:endParaRPr lang="fr-FR" sz="4400" dirty="0">
              <a:solidFill>
                <a:prstClr val="white"/>
              </a:solidFill>
            </a:endParaRPr>
          </a:p>
          <a:p>
            <a:pPr algn="just"/>
            <a:r>
              <a:rPr lang="en-US" sz="4400" dirty="0">
                <a:solidFill>
                  <a:prstClr val="white"/>
                </a:solidFill>
              </a:rPr>
              <a:t>-</a:t>
            </a:r>
            <a:r>
              <a:rPr lang="ar-SA" sz="4400" dirty="0">
                <a:solidFill>
                  <a:prstClr val="white"/>
                </a:solidFill>
              </a:rPr>
              <a:t>أما دورات انعقاد البرلمان غیر العادیة، تكون للنظر في جدول أعمال محدد، وكما یأت</a:t>
            </a:r>
            <a:r>
              <a:rPr lang="ar-MA" sz="4400" dirty="0">
                <a:solidFill>
                  <a:prstClr val="white"/>
                </a:solidFill>
              </a:rPr>
              <a:t>ي بناء</a:t>
            </a:r>
            <a:r>
              <a:rPr lang="ar-SA" sz="4400" dirty="0">
                <a:solidFill>
                  <a:prstClr val="white"/>
                </a:solidFill>
              </a:rPr>
              <a:t> على طلب الوزیر </a:t>
            </a:r>
            <a:r>
              <a:rPr lang="ar-SA" sz="4400" dirty="0" err="1">
                <a:solidFill>
                  <a:prstClr val="white"/>
                </a:solidFill>
              </a:rPr>
              <a:t>الأول.</a:t>
            </a:r>
            <a:r>
              <a:rPr lang="ar-SA" sz="4400" dirty="0">
                <a:solidFill>
                  <a:prstClr val="white"/>
                </a:solidFill>
              </a:rPr>
              <a:t> أو أغلبیة أعضاء الجمعیة </a:t>
            </a:r>
            <a:r>
              <a:rPr lang="ar-SA" sz="4400" dirty="0" err="1">
                <a:solidFill>
                  <a:prstClr val="white"/>
                </a:solidFill>
              </a:rPr>
              <a:t>الوطنیة.</a:t>
            </a:r>
            <a:r>
              <a:rPr lang="ar-SA" sz="4400" dirty="0">
                <a:solidFill>
                  <a:prstClr val="white"/>
                </a:solidFill>
              </a:rPr>
              <a:t> ویتم افتتاح وإنهاء تلك الدورات بمرسوم من رئیس الجمهوریة</a:t>
            </a:r>
            <a:r>
              <a:rPr lang="en-US" sz="4400" dirty="0">
                <a:solidFill>
                  <a:prstClr val="white"/>
                </a:solidFill>
              </a:rPr>
              <a:t>. </a:t>
            </a:r>
            <a:endParaRPr lang="fr-FR" sz="4400" dirty="0">
              <a:solidFill>
                <a:prstClr val="white"/>
              </a:solidFill>
            </a:endParaRPr>
          </a:p>
          <a:p>
            <a:pPr algn="just"/>
            <a:endParaRPr lang="fr-FR" sz="4400" dirty="0">
              <a:solidFill>
                <a:prstClr val="white"/>
              </a:solidFill>
            </a:endParaRPr>
          </a:p>
        </p:txBody>
      </p:sp>
    </p:spTree>
    <p:extLst>
      <p:ext uri="{BB962C8B-B14F-4D97-AF65-F5344CB8AC3E}">
        <p14:creationId xmlns:p14="http://schemas.microsoft.com/office/powerpoint/2010/main" val="21589871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45127" y="1918534"/>
            <a:ext cx="10431833" cy="4524315"/>
          </a:xfrm>
          <a:prstGeom prst="rect">
            <a:avLst/>
          </a:prstGeom>
          <a:noFill/>
        </p:spPr>
        <p:txBody>
          <a:bodyPr wrap="square" rtlCol="0">
            <a:spAutoFit/>
          </a:bodyPr>
          <a:lstStyle/>
          <a:p>
            <a:pPr algn="just"/>
            <a:r>
              <a:rPr lang="ar-TN" sz="4800" b="1" dirty="0">
                <a:solidFill>
                  <a:prstClr val="white"/>
                </a:solidFill>
              </a:rPr>
              <a:t>ثانيا: اختصاصات البرلمان الفرنسي</a:t>
            </a:r>
            <a:endParaRPr lang="fr-FR" sz="4800" b="1" dirty="0">
              <a:solidFill>
                <a:prstClr val="white"/>
              </a:solidFill>
            </a:endParaRPr>
          </a:p>
          <a:p>
            <a:pPr marL="342900" indent="-342900" algn="just"/>
            <a:r>
              <a:rPr lang="ar-SA" sz="4800" dirty="0">
                <a:solidFill>
                  <a:prstClr val="white"/>
                </a:solidFill>
              </a:rPr>
              <a:t>تتمثل أهم اختصاصات  </a:t>
            </a:r>
            <a:r>
              <a:rPr lang="ar-SA" sz="4800" dirty="0">
                <a:solidFill>
                  <a:prstClr val="white"/>
                </a:solidFill>
              </a:rPr>
              <a:t>ا</a:t>
            </a:r>
            <a:r>
              <a:rPr lang="ar-SA" sz="4800" dirty="0">
                <a:solidFill>
                  <a:prstClr val="white"/>
                </a:solidFill>
              </a:rPr>
              <a:t>لبرلمان في صلاحيات </a:t>
            </a:r>
            <a:r>
              <a:rPr lang="ar-SA" sz="4800" dirty="0" err="1">
                <a:solidFill>
                  <a:prstClr val="white"/>
                </a:solidFill>
              </a:rPr>
              <a:t>تشریعیة</a:t>
            </a:r>
            <a:r>
              <a:rPr lang="ar-SA" sz="4800" dirty="0">
                <a:solidFill>
                  <a:prstClr val="white"/>
                </a:solidFill>
              </a:rPr>
              <a:t> </a:t>
            </a:r>
            <a:r>
              <a:rPr lang="ar-SA" sz="4800" dirty="0" err="1">
                <a:solidFill>
                  <a:prstClr val="white"/>
                </a:solidFill>
              </a:rPr>
              <a:t>ومالیة</a:t>
            </a:r>
            <a:r>
              <a:rPr lang="ar-SA" sz="4800" dirty="0">
                <a:solidFill>
                  <a:prstClr val="white"/>
                </a:solidFill>
              </a:rPr>
              <a:t> </a:t>
            </a:r>
            <a:r>
              <a:rPr lang="ar-SA" sz="4800" dirty="0" err="1">
                <a:solidFill>
                  <a:prstClr val="white"/>
                </a:solidFill>
              </a:rPr>
              <a:t>ودستوریة</a:t>
            </a:r>
            <a:r>
              <a:rPr lang="ar-SA" sz="4800" dirty="0">
                <a:solidFill>
                  <a:prstClr val="white"/>
                </a:solidFill>
              </a:rPr>
              <a:t> في مجالات حددها الدستور.</a:t>
            </a:r>
            <a:endParaRPr lang="fr-FR" sz="4800" dirty="0">
              <a:solidFill>
                <a:prstClr val="white"/>
              </a:solidFill>
            </a:endParaRPr>
          </a:p>
          <a:p>
            <a:pPr algn="just"/>
            <a:endParaRPr lang="fr-FR" sz="4800" dirty="0">
              <a:solidFill>
                <a:prstClr val="white"/>
              </a:solidFill>
            </a:endParaRPr>
          </a:p>
          <a:p>
            <a:pPr algn="just"/>
            <a:endParaRPr lang="fr-FR" sz="4800" dirty="0">
              <a:solidFill>
                <a:prstClr val="white"/>
              </a:solidFill>
            </a:endParaRPr>
          </a:p>
        </p:txBody>
      </p:sp>
    </p:spTree>
    <p:extLst>
      <p:ext uri="{BB962C8B-B14F-4D97-AF65-F5344CB8AC3E}">
        <p14:creationId xmlns:p14="http://schemas.microsoft.com/office/powerpoint/2010/main" val="31507585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14400" y="1194048"/>
            <a:ext cx="10432472" cy="4154984"/>
          </a:xfrm>
          <a:prstGeom prst="rect">
            <a:avLst/>
          </a:prstGeom>
          <a:noFill/>
        </p:spPr>
        <p:txBody>
          <a:bodyPr wrap="square" rtlCol="0">
            <a:spAutoFit/>
          </a:bodyPr>
          <a:lstStyle/>
          <a:p>
            <a:pPr algn="just"/>
            <a:r>
              <a:rPr lang="ar-SA" sz="4400" dirty="0">
                <a:solidFill>
                  <a:prstClr val="white"/>
                </a:solidFill>
              </a:rPr>
              <a:t>كما تمارس السلطة التشريعية في النظام الفرنسي اختصاصا قضائيا، وذلك عن طريق قيامها بتشكيل محكمة عليا تختص بمحاكمة رئيس الجمهورية في حالة الخيانة العظمى، ويتم اختيار أعضائها عن طريق مجلس البرلمان، حيث يتكون من عدد متساو من بين أعضاء مجلس الشيوخ والجمعية الوطنية. </a:t>
            </a:r>
            <a:endParaRPr lang="fr-FR" sz="4400" dirty="0">
              <a:solidFill>
                <a:prstClr val="white"/>
              </a:solidFill>
            </a:endParaRPr>
          </a:p>
        </p:txBody>
      </p:sp>
    </p:spTree>
    <p:extLst>
      <p:ext uri="{BB962C8B-B14F-4D97-AF65-F5344CB8AC3E}">
        <p14:creationId xmlns:p14="http://schemas.microsoft.com/office/powerpoint/2010/main" val="19652450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4618" y="1900489"/>
            <a:ext cx="9656618" cy="3046988"/>
          </a:xfrm>
          <a:prstGeom prst="rect">
            <a:avLst/>
          </a:prstGeom>
        </p:spPr>
        <p:txBody>
          <a:bodyPr wrap="square">
            <a:spAutoFit/>
          </a:bodyPr>
          <a:lstStyle/>
          <a:p>
            <a:pPr algn="just"/>
            <a:r>
              <a:rPr lang="ar-SA" sz="4800" dirty="0">
                <a:solidFill>
                  <a:prstClr val="white"/>
                </a:solidFill>
              </a:rPr>
              <a:t>وهذه المحكمة هي التي تتولى بمفردها تحديد مدى توافر عناصر الخيانة العظمى، وفي حالة إقرار التهمة عليه يتم عزله.</a:t>
            </a:r>
          </a:p>
          <a:p>
            <a:pPr algn="just"/>
            <a:r>
              <a:rPr lang="ar-SA" sz="4800" dirty="0">
                <a:solidFill>
                  <a:prstClr val="white"/>
                </a:solidFill>
              </a:rPr>
              <a:t>-هذه أهم صلاحيات البرلمان الفرنسي </a:t>
            </a:r>
            <a:endParaRPr lang="fr-FR" sz="4800" dirty="0">
              <a:solidFill>
                <a:prstClr val="white"/>
              </a:solidFill>
            </a:endParaRPr>
          </a:p>
        </p:txBody>
      </p:sp>
    </p:spTree>
    <p:extLst>
      <p:ext uri="{BB962C8B-B14F-4D97-AF65-F5344CB8AC3E}">
        <p14:creationId xmlns:p14="http://schemas.microsoft.com/office/powerpoint/2010/main" val="16007008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34289" y="2008908"/>
            <a:ext cx="11069995" cy="5632311"/>
          </a:xfrm>
          <a:prstGeom prst="rect">
            <a:avLst/>
          </a:prstGeom>
          <a:noFill/>
        </p:spPr>
        <p:txBody>
          <a:bodyPr wrap="square" rtlCol="0">
            <a:spAutoFit/>
          </a:bodyPr>
          <a:lstStyle/>
          <a:p>
            <a:pPr marL="342900" indent="-342900" algn="just">
              <a:buFont typeface="+mj-lt"/>
              <a:buAutoNum type="arabicPeriod"/>
            </a:pPr>
            <a:r>
              <a:rPr lang="ar-SA" sz="4000" dirty="0">
                <a:solidFill>
                  <a:prstClr val="white"/>
                </a:solidFill>
              </a:rPr>
              <a:t>حق رئیس الجمهوریة في استفتاء </a:t>
            </a:r>
            <a:r>
              <a:rPr lang="ar-SA" sz="4000" dirty="0" err="1">
                <a:solidFill>
                  <a:prstClr val="white"/>
                </a:solidFill>
              </a:rPr>
              <a:t>الشعب </a:t>
            </a:r>
            <a:r>
              <a:rPr lang="ar-SA" sz="4000" dirty="0">
                <a:solidFill>
                  <a:prstClr val="white"/>
                </a:solidFill>
              </a:rPr>
              <a:t>(الاستفتاء التشریعي</a:t>
            </a:r>
            <a:r>
              <a:rPr lang="en-US" sz="4000" dirty="0">
                <a:solidFill>
                  <a:prstClr val="white"/>
                </a:solidFill>
              </a:rPr>
              <a:t>( </a:t>
            </a:r>
            <a:endParaRPr lang="fr-FR" sz="4000" dirty="0">
              <a:solidFill>
                <a:prstClr val="white"/>
              </a:solidFill>
            </a:endParaRPr>
          </a:p>
          <a:p>
            <a:pPr marL="342900" indent="-342900" algn="just">
              <a:buFont typeface="+mj-lt"/>
              <a:buAutoNum type="arabicPeriod"/>
            </a:pPr>
            <a:r>
              <a:rPr lang="ar-SA" sz="4000" dirty="0">
                <a:solidFill>
                  <a:prstClr val="white"/>
                </a:solidFill>
              </a:rPr>
              <a:t>وجود نظام فعال للرقابة على دستوریة </a:t>
            </a:r>
            <a:r>
              <a:rPr lang="ar-SA" sz="4000" dirty="0" err="1">
                <a:solidFill>
                  <a:prstClr val="white"/>
                </a:solidFill>
              </a:rPr>
              <a:t>القوانین </a:t>
            </a:r>
            <a:r>
              <a:rPr lang="ar-SA" sz="4000" dirty="0">
                <a:solidFill>
                  <a:prstClr val="white"/>
                </a:solidFill>
              </a:rPr>
              <a:t>(المجلس الدستوري</a:t>
            </a:r>
            <a:r>
              <a:rPr lang="ar-SA" sz="4000" dirty="0" err="1">
                <a:solidFill>
                  <a:prstClr val="white"/>
                </a:solidFill>
              </a:rPr>
              <a:t>)</a:t>
            </a:r>
            <a:r>
              <a:rPr lang="en-US" sz="4000" dirty="0">
                <a:solidFill>
                  <a:prstClr val="white"/>
                </a:solidFill>
              </a:rPr>
              <a:t>.</a:t>
            </a:r>
            <a:endParaRPr lang="fr-FR" sz="4000" dirty="0">
              <a:solidFill>
                <a:prstClr val="white"/>
              </a:solidFill>
            </a:endParaRPr>
          </a:p>
          <a:p>
            <a:pPr marL="342900" indent="-342900" algn="just">
              <a:buFont typeface="+mj-lt"/>
              <a:buAutoNum type="arabicPeriod"/>
            </a:pPr>
            <a:r>
              <a:rPr lang="ar-SA" sz="4000" dirty="0">
                <a:solidFill>
                  <a:prstClr val="white"/>
                </a:solidFill>
              </a:rPr>
              <a:t>وجود إمكانیة إقرار القوانین بدون التصویت علیها في الجمعیة الوطنیة في حالة تمسك الحكومة </a:t>
            </a:r>
            <a:r>
              <a:rPr lang="ar-SA" sz="4000" dirty="0" err="1">
                <a:solidFill>
                  <a:prstClr val="white"/>
                </a:solidFill>
              </a:rPr>
              <a:t>بها</a:t>
            </a:r>
            <a:r>
              <a:rPr lang="ar-SA" sz="4000" dirty="0">
                <a:solidFill>
                  <a:prstClr val="white"/>
                </a:solidFill>
              </a:rPr>
              <a:t> وطرح الثقة بنفسها على أساس ذلك</a:t>
            </a:r>
            <a:r>
              <a:rPr lang="en-US" sz="4000" dirty="0">
                <a:solidFill>
                  <a:prstClr val="white"/>
                </a:solidFill>
              </a:rPr>
              <a:t>.</a:t>
            </a:r>
            <a:endParaRPr lang="fr-FR" sz="4000" dirty="0">
              <a:solidFill>
                <a:prstClr val="white"/>
              </a:solidFill>
            </a:endParaRPr>
          </a:p>
          <a:p>
            <a:pPr marL="342900" indent="-342900" algn="just">
              <a:buFont typeface="+mj-lt"/>
              <a:buAutoNum type="arabicPeriod"/>
            </a:pPr>
            <a:r>
              <a:rPr lang="ar-SA" sz="4000" dirty="0">
                <a:solidFill>
                  <a:prstClr val="white"/>
                </a:solidFill>
              </a:rPr>
              <a:t>توزیع اختصاص التشریع بین البرلمان والحكومة</a:t>
            </a:r>
            <a:r>
              <a:rPr lang="en-US" sz="4000" dirty="0">
                <a:solidFill>
                  <a:prstClr val="white"/>
                </a:solidFill>
              </a:rPr>
              <a:t>.</a:t>
            </a:r>
            <a:endParaRPr lang="ar-MA" sz="4000" dirty="0">
              <a:solidFill>
                <a:prstClr val="white"/>
              </a:solidFill>
            </a:endParaRPr>
          </a:p>
          <a:p>
            <a:pPr marL="342900" indent="-342900" algn="just">
              <a:buFont typeface="+mj-lt"/>
              <a:buAutoNum type="arabicPeriod"/>
            </a:pPr>
            <a:endParaRPr lang="fr-FR" sz="4000" dirty="0">
              <a:solidFill>
                <a:prstClr val="white"/>
              </a:solidFill>
            </a:endParaRPr>
          </a:p>
          <a:p>
            <a:endParaRPr lang="fr-FR" sz="4000" dirty="0">
              <a:solidFill>
                <a:prstClr val="white"/>
              </a:solidFill>
            </a:endParaRPr>
          </a:p>
        </p:txBody>
      </p:sp>
      <p:sp>
        <p:nvSpPr>
          <p:cNvPr id="3" name="Rectangle 2"/>
          <p:cNvSpPr/>
          <p:nvPr/>
        </p:nvSpPr>
        <p:spPr>
          <a:xfrm>
            <a:off x="2787403" y="1090043"/>
            <a:ext cx="6963766" cy="646331"/>
          </a:xfrm>
          <a:prstGeom prst="rect">
            <a:avLst/>
          </a:prstGeom>
        </p:spPr>
        <p:txBody>
          <a:bodyPr wrap="none">
            <a:spAutoFit/>
          </a:bodyPr>
          <a:lstStyle/>
          <a:p>
            <a:r>
              <a:rPr lang="ar-SA" sz="3600" dirty="0">
                <a:solidFill>
                  <a:prstClr val="white"/>
                </a:solidFill>
              </a:rPr>
              <a:t>مظاهر تدخل السلطة التنفيذية في عمل البرلمان</a:t>
            </a:r>
            <a:endParaRPr lang="ar-SA" sz="3600" dirty="0">
              <a:solidFill>
                <a:prstClr val="white"/>
              </a:solidFill>
            </a:endParaRPr>
          </a:p>
        </p:txBody>
      </p:sp>
    </p:spTree>
    <p:extLst>
      <p:ext uri="{BB962C8B-B14F-4D97-AF65-F5344CB8AC3E}">
        <p14:creationId xmlns:p14="http://schemas.microsoft.com/office/powerpoint/2010/main" val="2421475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39297" y="1515688"/>
            <a:ext cx="10986868" cy="4524315"/>
          </a:xfrm>
          <a:prstGeom prst="rect">
            <a:avLst/>
          </a:prstGeom>
          <a:noFill/>
        </p:spPr>
        <p:txBody>
          <a:bodyPr wrap="square" rtlCol="0">
            <a:spAutoFit/>
          </a:bodyPr>
          <a:lstStyle/>
          <a:p>
            <a:pPr algn="just"/>
            <a:r>
              <a:rPr lang="ar-SA" sz="4800" dirty="0">
                <a:solidFill>
                  <a:prstClr val="white"/>
                </a:solidFill>
              </a:rPr>
              <a:t>ولمعرفة مدى الجمع بین خصائص النظامین البرلماني والرئاسي في بنیة النظام السیاسي الفرنسي، لابد أن نبین ما </a:t>
            </a:r>
            <a:r>
              <a:rPr lang="ar-SA" sz="4800" dirty="0" err="1">
                <a:solidFill>
                  <a:prstClr val="white"/>
                </a:solidFill>
              </a:rPr>
              <a:t>یلي:</a:t>
            </a:r>
            <a:r>
              <a:rPr lang="ar-SA" sz="4800" dirty="0">
                <a:solidFill>
                  <a:prstClr val="white"/>
                </a:solidFill>
              </a:rPr>
              <a:t> </a:t>
            </a:r>
            <a:endParaRPr lang="fr-FR" sz="4800" dirty="0">
              <a:solidFill>
                <a:prstClr val="white"/>
              </a:solidFill>
            </a:endParaRPr>
          </a:p>
          <a:p>
            <a:pPr algn="just"/>
            <a:r>
              <a:rPr lang="ar-SA" sz="4800" dirty="0">
                <a:solidFill>
                  <a:prstClr val="white"/>
                </a:solidFill>
              </a:rPr>
              <a:t>یقوم النظام البرلماني في فرنسا بوجود برلمان منتخب من الشعب، ووزارة مسئولة أمامه، ورئیس دولة غیر مسئول إلاّ في حالة الخیانة العظمى</a:t>
            </a:r>
            <a:r>
              <a:rPr lang="en-US" sz="4800" dirty="0">
                <a:solidFill>
                  <a:prstClr val="white"/>
                </a:solidFill>
              </a:rPr>
              <a:t>. </a:t>
            </a:r>
            <a:endParaRPr lang="fr-FR" sz="4800" dirty="0">
              <a:solidFill>
                <a:prstClr val="white"/>
              </a:solidFill>
            </a:endParaRPr>
          </a:p>
        </p:txBody>
      </p:sp>
    </p:spTree>
    <p:extLst>
      <p:ext uri="{BB962C8B-B14F-4D97-AF65-F5344CB8AC3E}">
        <p14:creationId xmlns:p14="http://schemas.microsoft.com/office/powerpoint/2010/main" val="24724845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76742" y="1839031"/>
            <a:ext cx="10607040" cy="3877985"/>
          </a:xfrm>
          <a:prstGeom prst="rect">
            <a:avLst/>
          </a:prstGeom>
          <a:noFill/>
        </p:spPr>
        <p:txBody>
          <a:bodyPr wrap="square" rtlCol="0">
            <a:spAutoFit/>
          </a:bodyPr>
          <a:lstStyle/>
          <a:p>
            <a:pPr algn="just"/>
            <a:r>
              <a:rPr lang="ar-SA" sz="4800" dirty="0">
                <a:solidFill>
                  <a:prstClr val="white"/>
                </a:solidFill>
              </a:rPr>
              <a:t>یقوم النظام الرئاسي في فرنسا على تجسد السلطة التنفیذیة في ید </a:t>
            </a:r>
            <a:r>
              <a:rPr lang="ar-SA" sz="5400" dirty="0">
                <a:solidFill>
                  <a:prstClr val="white"/>
                </a:solidFill>
              </a:rPr>
              <a:t>رئیس</a:t>
            </a:r>
            <a:r>
              <a:rPr lang="ar-SA" sz="4800" dirty="0">
                <a:solidFill>
                  <a:prstClr val="white"/>
                </a:solidFill>
              </a:rPr>
              <a:t> الجمهوریة المنتخب من قبل الشعب، والوزراء هم منفذون لسیاساته، ومسئولون أمامه، وكذلك یوجد برلمان منتخب.</a:t>
            </a:r>
            <a:endParaRPr lang="fr-FR" sz="4800" dirty="0">
              <a:solidFill>
                <a:prstClr val="white"/>
              </a:solidFill>
            </a:endParaRPr>
          </a:p>
          <a:p>
            <a:pPr algn="just"/>
            <a:endParaRPr lang="fr-FR" sz="4800" dirty="0">
              <a:solidFill>
                <a:prstClr val="white"/>
              </a:solidFill>
            </a:endParaRPr>
          </a:p>
        </p:txBody>
      </p:sp>
    </p:spTree>
    <p:extLst>
      <p:ext uri="{BB962C8B-B14F-4D97-AF65-F5344CB8AC3E}">
        <p14:creationId xmlns:p14="http://schemas.microsoft.com/office/powerpoint/2010/main" val="14431676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00546" y="1156749"/>
            <a:ext cx="10169236" cy="5509200"/>
          </a:xfrm>
          <a:prstGeom prst="rect">
            <a:avLst/>
          </a:prstGeom>
          <a:noFill/>
        </p:spPr>
        <p:txBody>
          <a:bodyPr wrap="square" rtlCol="0">
            <a:spAutoFit/>
          </a:bodyPr>
          <a:lstStyle/>
          <a:p>
            <a:pPr algn="just"/>
            <a:r>
              <a:rPr lang="ar-SA" sz="4400" b="1" dirty="0">
                <a:solidFill>
                  <a:prstClr val="white"/>
                </a:solidFill>
              </a:rPr>
              <a:t>في الختام، نقول بأن </a:t>
            </a:r>
            <a:r>
              <a:rPr lang="ar-SA" sz="4400" dirty="0">
                <a:solidFill>
                  <a:prstClr val="white"/>
                </a:solidFill>
              </a:rPr>
              <a:t>طبيعة النظام الفرنسي قد أثار العديد من النقاشات والتأويلات بين الفقهاء والمتتبعين له عن طبيعته الفعلية، حيث أحيانا يطغى عليه النظام البرلماني (ليس مثل الذي في بريطانيا) وأحيانا أخرى يطغى عليه النظام الرئاسي (ليس مثل الذي في الولايات المتحدة الأمريكية). أحيانا يكون مختلطا يجمع بين خصائص النظامين</a:t>
            </a:r>
            <a:r>
              <a:rPr lang="ar-SA" sz="4400" dirty="0">
                <a:solidFill>
                  <a:prstClr val="white"/>
                </a:solidFill>
              </a:rPr>
              <a:t>.</a:t>
            </a:r>
            <a:endParaRPr lang="fr-FR" sz="4400" dirty="0">
              <a:solidFill>
                <a:prstClr val="white"/>
              </a:solidFill>
            </a:endParaRPr>
          </a:p>
          <a:p>
            <a:pPr algn="just"/>
            <a:endParaRPr lang="fr-FR" sz="4400" dirty="0">
              <a:solidFill>
                <a:prstClr val="white"/>
              </a:solidFill>
            </a:endParaRPr>
          </a:p>
        </p:txBody>
      </p:sp>
    </p:spTree>
    <p:extLst>
      <p:ext uri="{BB962C8B-B14F-4D97-AF65-F5344CB8AC3E}">
        <p14:creationId xmlns:p14="http://schemas.microsoft.com/office/powerpoint/2010/main" val="12058622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45126" y="1080656"/>
            <a:ext cx="10971521" cy="5078313"/>
          </a:xfrm>
          <a:prstGeom prst="rect">
            <a:avLst/>
          </a:prstGeom>
          <a:noFill/>
        </p:spPr>
        <p:txBody>
          <a:bodyPr wrap="square" rtlCol="0">
            <a:spAutoFit/>
          </a:bodyPr>
          <a:lstStyle/>
          <a:p>
            <a:pPr algn="ctr"/>
            <a:r>
              <a:rPr lang="ar-TN" sz="5400" b="1" dirty="0" smtClean="0">
                <a:solidFill>
                  <a:prstClr val="white"/>
                </a:solidFill>
              </a:rPr>
              <a:t>الحكومة</a:t>
            </a:r>
            <a:r>
              <a:rPr lang="ar-SA" sz="5400" b="1" dirty="0" smtClean="0">
                <a:solidFill>
                  <a:prstClr val="white"/>
                </a:solidFill>
              </a:rPr>
              <a:t> الفرنسية</a:t>
            </a:r>
            <a:endParaRPr lang="fr-FR" sz="5400" b="1" dirty="0">
              <a:solidFill>
                <a:prstClr val="white"/>
              </a:solidFill>
            </a:endParaRPr>
          </a:p>
          <a:p>
            <a:pPr algn="just"/>
            <a:r>
              <a:rPr lang="ar-SA" sz="5400" dirty="0">
                <a:solidFill>
                  <a:prstClr val="white"/>
                </a:solidFill>
              </a:rPr>
              <a:t>نجد أن الحكومة تتشكل من قبل الحزب الذي يتمتع بأغلبية المقاعد البرلمانية ورئيسها يعمل تحت إشراف رئيس الدولة، الذي يعينه وتكون في نفس الوقت مسؤولة سياسيا أمام البرلمان، حيث يتمتع هذا الأخير بمراقبة أعمال السلطة التنفيذية.</a:t>
            </a:r>
            <a:endParaRPr lang="fr-FR" sz="5400" dirty="0">
              <a:solidFill>
                <a:prstClr val="white"/>
              </a:solidFill>
            </a:endParaRPr>
          </a:p>
        </p:txBody>
      </p:sp>
    </p:spTree>
    <p:extLst>
      <p:ext uri="{BB962C8B-B14F-4D97-AF65-F5344CB8AC3E}">
        <p14:creationId xmlns:p14="http://schemas.microsoft.com/office/powerpoint/2010/main" val="27342520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06011" y="1282292"/>
            <a:ext cx="10840862" cy="3785652"/>
          </a:xfrm>
          <a:prstGeom prst="rect">
            <a:avLst/>
          </a:prstGeom>
          <a:noFill/>
        </p:spPr>
        <p:txBody>
          <a:bodyPr wrap="square" rtlCol="0">
            <a:spAutoFit/>
          </a:bodyPr>
          <a:lstStyle/>
          <a:p>
            <a:pPr algn="just"/>
            <a:r>
              <a:rPr lang="ar-SA" sz="4800" dirty="0">
                <a:solidFill>
                  <a:prstClr val="white"/>
                </a:solidFill>
              </a:rPr>
              <a:t>تتكون الحكومة من الوزير الأول، والذي يعين من قبل رئيس الجمهورية، ويتولى الوزير الأول رئاسة الحكومة ومن مجموعة من الوزراء يتم تعيينهم من قبل رئيس الجمهورية , وتقوم الحكومة بمساعدة رئيس الجمهورية في تنفيذ سياساته العامة.</a:t>
            </a:r>
            <a:endParaRPr lang="fr-FR" sz="4800" dirty="0">
              <a:solidFill>
                <a:prstClr val="white"/>
              </a:solidFill>
            </a:endParaRPr>
          </a:p>
        </p:txBody>
      </p:sp>
    </p:spTree>
    <p:extLst>
      <p:ext uri="{BB962C8B-B14F-4D97-AF65-F5344CB8AC3E}">
        <p14:creationId xmlns:p14="http://schemas.microsoft.com/office/powerpoint/2010/main" val="1544883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28681" y="1116251"/>
            <a:ext cx="10307355" cy="5909310"/>
          </a:xfrm>
          <a:prstGeom prst="rect">
            <a:avLst/>
          </a:prstGeom>
          <a:noFill/>
        </p:spPr>
        <p:txBody>
          <a:bodyPr wrap="square" rtlCol="0">
            <a:spAutoFit/>
          </a:bodyPr>
          <a:lstStyle/>
          <a:p>
            <a:pPr algn="just"/>
            <a:r>
              <a:rPr lang="ar-SA" sz="5400" dirty="0">
                <a:solidFill>
                  <a:prstClr val="white"/>
                </a:solidFill>
              </a:rPr>
              <a:t>فبعد الانتخابات الرئاسية لعام 2007 والتعديل الدستوري الذي تم سنة 2008، فإن رئيس الدولة وبسبب انتخابه عن طريق الاقتراع العام لم يكن فقط مشرفا على عمل الحكومة، بل يشارك في عملها عن طريق توجيهاته التي يفترض بالحكومة الالتزام فيها.</a:t>
            </a:r>
            <a:endParaRPr lang="fr-FR" sz="5400" dirty="0">
              <a:solidFill>
                <a:prstClr val="white"/>
              </a:solidFill>
            </a:endParaRPr>
          </a:p>
          <a:p>
            <a:pPr algn="just"/>
            <a:endParaRPr lang="fr-FR" sz="5400" dirty="0">
              <a:solidFill>
                <a:prstClr val="white"/>
              </a:solidFill>
            </a:endParaRPr>
          </a:p>
        </p:txBody>
      </p:sp>
    </p:spTree>
    <p:extLst>
      <p:ext uri="{BB962C8B-B14F-4D97-AF65-F5344CB8AC3E}">
        <p14:creationId xmlns:p14="http://schemas.microsoft.com/office/powerpoint/2010/main" val="26982185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108364" y="671691"/>
            <a:ext cx="10252364" cy="6186309"/>
          </a:xfrm>
          <a:prstGeom prst="rect">
            <a:avLst/>
          </a:prstGeom>
          <a:noFill/>
        </p:spPr>
        <p:txBody>
          <a:bodyPr wrap="square" rtlCol="0">
            <a:spAutoFit/>
          </a:bodyPr>
          <a:lstStyle/>
          <a:p>
            <a:pPr algn="just"/>
            <a:r>
              <a:rPr lang="ar-SA" sz="4400" dirty="0">
                <a:solidFill>
                  <a:prstClr val="white"/>
                </a:solidFill>
              </a:rPr>
              <a:t>ويتولى الوزير الأول:</a:t>
            </a:r>
          </a:p>
          <a:p>
            <a:pPr algn="just"/>
            <a:r>
              <a:rPr lang="ar-SA" sz="4400" dirty="0">
                <a:solidFill>
                  <a:prstClr val="white"/>
                </a:solidFill>
              </a:rPr>
              <a:t> 1-مسؤولية توجيه التعليمات للوزراء وتنسيق أعمالهم، </a:t>
            </a:r>
          </a:p>
          <a:p>
            <a:pPr algn="just"/>
            <a:r>
              <a:rPr lang="ar-SA" sz="4400" dirty="0">
                <a:solidFill>
                  <a:prstClr val="white"/>
                </a:solidFill>
              </a:rPr>
              <a:t>يمارس السلطة التنظيمية التي تعد عملا تشريعيا أي يصدر مراسيم تنظيمية مستقلة لها قوة القوانين التي يصدرها البرلمان، </a:t>
            </a:r>
          </a:p>
          <a:p>
            <a:pPr algn="just"/>
            <a:r>
              <a:rPr lang="ar-SA" sz="4400" dirty="0">
                <a:solidFill>
                  <a:prstClr val="white"/>
                </a:solidFill>
              </a:rPr>
              <a:t>-يصدر مراسيم تنفيذية، ويتولى مسؤولية الدفاع على أن تكون نشاطاته في هذا المجال بالتنسيق مع رئيس الجمهورية.</a:t>
            </a:r>
            <a:endParaRPr lang="fr-FR" sz="4400" dirty="0">
              <a:solidFill>
                <a:prstClr val="white"/>
              </a:solidFill>
            </a:endParaRPr>
          </a:p>
          <a:p>
            <a:pPr algn="just"/>
            <a:endParaRPr lang="fr-FR" sz="4400" dirty="0">
              <a:solidFill>
                <a:prstClr val="white"/>
              </a:solidFill>
            </a:endParaRPr>
          </a:p>
        </p:txBody>
      </p:sp>
    </p:spTree>
    <p:extLst>
      <p:ext uri="{BB962C8B-B14F-4D97-AF65-F5344CB8AC3E}">
        <p14:creationId xmlns:p14="http://schemas.microsoft.com/office/powerpoint/2010/main" val="24287555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62000" y="1755264"/>
            <a:ext cx="10732584" cy="5262979"/>
          </a:xfrm>
          <a:prstGeom prst="rect">
            <a:avLst/>
          </a:prstGeom>
          <a:noFill/>
        </p:spPr>
        <p:txBody>
          <a:bodyPr wrap="square" rtlCol="0">
            <a:spAutoFit/>
          </a:bodyPr>
          <a:lstStyle/>
          <a:p>
            <a:pPr algn="just"/>
            <a:r>
              <a:rPr lang="ar-SA" sz="4800" dirty="0">
                <a:solidFill>
                  <a:prstClr val="white"/>
                </a:solidFill>
              </a:rPr>
              <a:t>-يجوز له أن يفوض بعض سلطاته إلى الوزراء</a:t>
            </a:r>
            <a:r>
              <a:rPr lang="en-US" sz="4800" dirty="0">
                <a:solidFill>
                  <a:prstClr val="white"/>
                </a:solidFill>
              </a:rPr>
              <a:t>. </a:t>
            </a:r>
            <a:r>
              <a:rPr lang="ar-SA" sz="4800" dirty="0">
                <a:solidFill>
                  <a:prstClr val="white"/>
                </a:solidFill>
              </a:rPr>
              <a:t>وينوب عن رئيس الجمهورية عند الاقتضاء في رئاسة المجالس واللجان المنصوص عليها في المادة </a:t>
            </a:r>
            <a:r>
              <a:rPr lang="en-US" sz="4800" dirty="0">
                <a:solidFill>
                  <a:prstClr val="white"/>
                </a:solidFill>
              </a:rPr>
              <a:t>15</a:t>
            </a:r>
            <a:r>
              <a:rPr lang="ar-SA" sz="4800" dirty="0">
                <a:solidFill>
                  <a:prstClr val="white"/>
                </a:solidFill>
              </a:rPr>
              <a:t>من الدستور. </a:t>
            </a:r>
          </a:p>
          <a:p>
            <a:pPr algn="just"/>
            <a:r>
              <a:rPr lang="ar-SA" sz="4800" dirty="0">
                <a:solidFill>
                  <a:prstClr val="white"/>
                </a:solidFill>
              </a:rPr>
              <a:t>-</a:t>
            </a:r>
            <a:r>
              <a:rPr lang="ar-SA" sz="4800" dirty="0">
                <a:solidFill>
                  <a:prstClr val="white"/>
                </a:solidFill>
              </a:rPr>
              <a:t>يجوز له بصفة استثنائية أن ينوبه في رئاسة مجلس الوزراء بموجب تفويض صريح وفق جدول أعمال محدد</a:t>
            </a:r>
            <a:r>
              <a:rPr lang="en-US" sz="4800" dirty="0">
                <a:solidFill>
                  <a:prstClr val="white"/>
                </a:solidFill>
              </a:rPr>
              <a:t>.</a:t>
            </a:r>
            <a:endParaRPr lang="fr-FR" sz="4800" dirty="0">
              <a:solidFill>
                <a:prstClr val="white"/>
              </a:solidFill>
            </a:endParaRPr>
          </a:p>
          <a:p>
            <a:pPr algn="just"/>
            <a:endParaRPr lang="fr-FR" sz="4800" dirty="0">
              <a:solidFill>
                <a:prstClr val="white"/>
              </a:solidFill>
            </a:endParaRPr>
          </a:p>
        </p:txBody>
      </p:sp>
    </p:spTree>
    <p:extLst>
      <p:ext uri="{BB962C8B-B14F-4D97-AF65-F5344CB8AC3E}">
        <p14:creationId xmlns:p14="http://schemas.microsoft.com/office/powerpoint/2010/main" val="6884948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40011" y="1282505"/>
            <a:ext cx="10354461" cy="5262979"/>
          </a:xfrm>
          <a:prstGeom prst="rect">
            <a:avLst/>
          </a:prstGeom>
          <a:noFill/>
        </p:spPr>
        <p:txBody>
          <a:bodyPr wrap="square" rtlCol="0">
            <a:spAutoFit/>
          </a:bodyPr>
          <a:lstStyle/>
          <a:p>
            <a:pPr algn="just"/>
            <a:r>
              <a:rPr lang="ar-SA" sz="4800" dirty="0">
                <a:solidFill>
                  <a:prstClr val="white"/>
                </a:solidFill>
              </a:rPr>
              <a:t>من أهم مميزات التجربة الفرنسية تكمن أن المسؤولية السياسية يتحملها الوزير الأول مثل التجربة البريطانية من ناحية التوقيع بالعطف، لكن الاختلاف في النظام الفرنسي أن الرئيس يمارس اختصاصاته فعليا والوزير الأول عليه أن يوقع عليها، وإذا امتنع يقوم الرئيس بحل البرلمان وإعادة انتخابات جديدة لكن هذه الآلية لا تنجح دائما.</a:t>
            </a:r>
            <a:endParaRPr lang="fr-FR" sz="4800" dirty="0">
              <a:solidFill>
                <a:prstClr val="white"/>
              </a:solidFill>
            </a:endParaRPr>
          </a:p>
        </p:txBody>
      </p:sp>
    </p:spTree>
    <p:extLst>
      <p:ext uri="{BB962C8B-B14F-4D97-AF65-F5344CB8AC3E}">
        <p14:creationId xmlns:p14="http://schemas.microsoft.com/office/powerpoint/2010/main" val="1047372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4807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35502" y="1111987"/>
            <a:ext cx="10203553" cy="6186309"/>
          </a:xfrm>
          <a:prstGeom prst="rect">
            <a:avLst/>
          </a:prstGeom>
          <a:noFill/>
        </p:spPr>
        <p:txBody>
          <a:bodyPr wrap="square" rtlCol="0">
            <a:spAutoFit/>
          </a:bodyPr>
          <a:lstStyle/>
          <a:p>
            <a:pPr algn="just"/>
            <a:r>
              <a:rPr lang="ar-TN" sz="4400" b="1" dirty="0">
                <a:solidFill>
                  <a:prstClr val="white"/>
                </a:solidFill>
              </a:rPr>
              <a:t>الفرع الثاني: السلطة التشريعية </a:t>
            </a:r>
            <a:endParaRPr lang="fr-FR" sz="4400" b="1" dirty="0">
              <a:solidFill>
                <a:prstClr val="white"/>
              </a:solidFill>
            </a:endParaRPr>
          </a:p>
          <a:p>
            <a:pPr algn="just"/>
            <a:r>
              <a:rPr lang="ar-TN" sz="4400" b="1" dirty="0">
                <a:solidFill>
                  <a:prstClr val="white"/>
                </a:solidFill>
              </a:rPr>
              <a:t>أولا: تكوين البرلمان الفرنسي</a:t>
            </a:r>
            <a:endParaRPr lang="fr-FR" sz="4400" b="1" dirty="0">
              <a:solidFill>
                <a:prstClr val="white"/>
              </a:solidFill>
            </a:endParaRPr>
          </a:p>
          <a:p>
            <a:pPr algn="just"/>
            <a:r>
              <a:rPr lang="ar-SA" sz="4400" dirty="0">
                <a:solidFill>
                  <a:prstClr val="white"/>
                </a:solidFill>
              </a:rPr>
              <a:t>يتكون البرلمان الفرنسي من غرفتين هما: الجمعیة الوطنیة ومجلس الشيوخ</a:t>
            </a:r>
            <a:r>
              <a:rPr lang="en-US" sz="4400" dirty="0">
                <a:solidFill>
                  <a:prstClr val="white"/>
                </a:solidFill>
              </a:rPr>
              <a:t>.</a:t>
            </a:r>
            <a:endParaRPr lang="fr-FR" sz="4400" dirty="0">
              <a:solidFill>
                <a:prstClr val="white"/>
              </a:solidFill>
            </a:endParaRPr>
          </a:p>
          <a:p>
            <a:pPr algn="just"/>
            <a:r>
              <a:rPr lang="ar-SA" sz="4400" dirty="0">
                <a:solidFill>
                  <a:prstClr val="white"/>
                </a:solidFill>
              </a:rPr>
              <a:t>الجمعیة الوطنیة: تنتخب بطریقة الاقتراع المباشر لمدة خمس سنوات، وتجرى عملية الاقتراع في دورتين ولكي يفوز </a:t>
            </a:r>
            <a:r>
              <a:rPr lang="ar-SA" sz="4400" dirty="0" err="1">
                <a:solidFill>
                  <a:prstClr val="white"/>
                </a:solidFill>
              </a:rPr>
              <a:t>المترشح</a:t>
            </a:r>
            <a:r>
              <a:rPr lang="ar-SA" sz="4400" dirty="0">
                <a:solidFill>
                  <a:prstClr val="white"/>
                </a:solidFill>
              </a:rPr>
              <a:t> لابد أن يحصل على الأغلبية المطلقة، وفي الدورة الثانية يكتفى بالأغلبية </a:t>
            </a:r>
            <a:r>
              <a:rPr lang="ar-SA" sz="4400" dirty="0" err="1">
                <a:solidFill>
                  <a:prstClr val="white"/>
                </a:solidFill>
              </a:rPr>
              <a:t>النسبية.</a:t>
            </a:r>
            <a:r>
              <a:rPr lang="ar-SA" sz="4400" dirty="0">
                <a:solidFill>
                  <a:prstClr val="white"/>
                </a:solidFill>
              </a:rPr>
              <a:t> </a:t>
            </a:r>
            <a:endParaRPr lang="fr-FR" sz="4400" dirty="0">
              <a:solidFill>
                <a:prstClr val="white"/>
              </a:solidFill>
            </a:endParaRPr>
          </a:p>
          <a:p>
            <a:pPr algn="just"/>
            <a:endParaRPr lang="fr-FR" sz="4400" dirty="0">
              <a:solidFill>
                <a:prstClr val="white"/>
              </a:solidFill>
            </a:endParaRPr>
          </a:p>
        </p:txBody>
      </p:sp>
    </p:spTree>
    <p:extLst>
      <p:ext uri="{BB962C8B-B14F-4D97-AF65-F5344CB8AC3E}">
        <p14:creationId xmlns:p14="http://schemas.microsoft.com/office/powerpoint/2010/main" val="94625115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otalTime>2</TotalTime>
  <Words>796</Words>
  <Application>Microsoft Office PowerPoint</Application>
  <PresentationFormat>Grand écran</PresentationFormat>
  <Paragraphs>35</Paragraphs>
  <Slides>19</Slides>
  <Notes>0</Notes>
  <HiddenSlides>0</HiddenSlides>
  <MMClips>0</MMClips>
  <ScaleCrop>false</ScaleCrop>
  <HeadingPairs>
    <vt:vector size="6" baseType="variant">
      <vt:variant>
        <vt:lpstr>Polices utilisées</vt:lpstr>
      </vt:variant>
      <vt:variant>
        <vt:i4>4</vt:i4>
      </vt:variant>
      <vt:variant>
        <vt:lpstr>Thème</vt:lpstr>
      </vt:variant>
      <vt:variant>
        <vt:i4>2</vt:i4>
      </vt:variant>
      <vt:variant>
        <vt:lpstr>Titres des diapositives</vt:lpstr>
      </vt:variant>
      <vt:variant>
        <vt:i4>19</vt:i4>
      </vt:variant>
    </vt:vector>
  </HeadingPairs>
  <TitlesOfParts>
    <vt:vector size="25" baseType="lpstr">
      <vt:lpstr>Arial</vt:lpstr>
      <vt:lpstr>Calibri</vt:lpstr>
      <vt:lpstr>Calibri Light</vt:lpstr>
      <vt:lpstr>Times New Roman</vt:lpstr>
      <vt:lpstr>Thème Office</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pc</cp:lastModifiedBy>
  <cp:revision>3</cp:revision>
  <dcterms:created xsi:type="dcterms:W3CDTF">2025-04-22T11:37:18Z</dcterms:created>
  <dcterms:modified xsi:type="dcterms:W3CDTF">2025-04-22T11:39:41Z</dcterms:modified>
</cp:coreProperties>
</file>