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2D81E970-791C-4D92-BAD8-CB4A4A0F692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415989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2D81E970-791C-4D92-BAD8-CB4A4A0F692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2284794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2D81E970-791C-4D92-BAD8-CB4A4A0F692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2242934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991950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128736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605679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867551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023895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069308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617510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99119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2D81E970-791C-4D92-BAD8-CB4A4A0F692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19456428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136436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84095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6599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D81E970-791C-4D92-BAD8-CB4A4A0F692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318473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2D81E970-791C-4D92-BAD8-CB4A4A0F6921}"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1724559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2D81E970-791C-4D92-BAD8-CB4A4A0F6921}" type="datetimeFigureOut">
              <a:rPr lang="ar-SA" smtClean="0"/>
              <a:t>24/10/1446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4131976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2D81E970-791C-4D92-BAD8-CB4A4A0F6921}" type="datetimeFigureOut">
              <a:rPr lang="ar-SA" smtClean="0"/>
              <a:t>24/10/1446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420329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81E970-791C-4D92-BAD8-CB4A4A0F6921}" type="datetimeFigureOut">
              <a:rPr lang="ar-SA" smtClean="0"/>
              <a:t>24/10/1446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2804381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D81E970-791C-4D92-BAD8-CB4A4A0F6921}"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3542922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D81E970-791C-4D92-BAD8-CB4A4A0F6921}"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18FC7A7-1BBF-4182-A757-26213DAF0CCB}" type="slidenum">
              <a:rPr lang="ar-SA" smtClean="0"/>
              <a:t>‹N°›</a:t>
            </a:fld>
            <a:endParaRPr lang="ar-SA"/>
          </a:p>
        </p:txBody>
      </p:sp>
    </p:spTree>
    <p:extLst>
      <p:ext uri="{BB962C8B-B14F-4D97-AF65-F5344CB8AC3E}">
        <p14:creationId xmlns:p14="http://schemas.microsoft.com/office/powerpoint/2010/main" val="1495796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D81E970-791C-4D92-BAD8-CB4A4A0F6921}" type="datetimeFigureOut">
              <a:rPr lang="ar-SA" smtClean="0"/>
              <a:t>24/10/1446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18FC7A7-1BBF-4182-A757-26213DAF0CCB}" type="slidenum">
              <a:rPr lang="ar-SA" smtClean="0"/>
              <a:t>‹N°›</a:t>
            </a:fld>
            <a:endParaRPr lang="ar-SA"/>
          </a:p>
        </p:txBody>
      </p:sp>
    </p:spTree>
    <p:extLst>
      <p:ext uri="{BB962C8B-B14F-4D97-AF65-F5344CB8AC3E}">
        <p14:creationId xmlns:p14="http://schemas.microsoft.com/office/powerpoint/2010/main" val="2046511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1266249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ar-SA"/>
          </a:p>
        </p:txBody>
      </p:sp>
      <p:sp>
        <p:nvSpPr>
          <p:cNvPr id="3" name="Sous-titre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134590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77636" y="1695163"/>
            <a:ext cx="10169235" cy="4832092"/>
          </a:xfrm>
          <a:prstGeom prst="rect">
            <a:avLst/>
          </a:prstGeom>
          <a:noFill/>
        </p:spPr>
        <p:txBody>
          <a:bodyPr wrap="square" rtlCol="0">
            <a:spAutoFit/>
          </a:bodyPr>
          <a:lstStyle/>
          <a:p>
            <a:pPr algn="just"/>
            <a:r>
              <a:rPr lang="ar-TN" sz="4400" b="1" dirty="0">
                <a:solidFill>
                  <a:prstClr val="white"/>
                </a:solidFill>
              </a:rPr>
              <a:t>المطلب الثاني: النظام الدستوري في فرنسا </a:t>
            </a:r>
            <a:endParaRPr lang="fr-FR" sz="4400" b="1" dirty="0">
              <a:solidFill>
                <a:prstClr val="white"/>
              </a:solidFill>
            </a:endParaRPr>
          </a:p>
          <a:p>
            <a:pPr algn="just"/>
            <a:r>
              <a:rPr lang="ar-SA" sz="4400" dirty="0">
                <a:solidFill>
                  <a:prstClr val="white"/>
                </a:solidFill>
              </a:rPr>
              <a:t>تعتبر فرنسا مهد هذا النظام المختلط، فبعد أن كانت تعيش قبل قيام الثورة الكبرى لعام 1789 في ظل النظام الملكي المطلق أخذت تتعاقب عليها بعد ذلك كافة أنواع الحكم الأخرى تقريبا. فمن الملكية الدستورية إلى الجمهورية البرلمانية إلى </a:t>
            </a:r>
            <a:r>
              <a:rPr lang="ar-SA" sz="4400" dirty="0" err="1">
                <a:solidFill>
                  <a:prstClr val="white"/>
                </a:solidFill>
              </a:rPr>
              <a:t>الإمبراطورية.</a:t>
            </a:r>
            <a:r>
              <a:rPr lang="ar-SA" sz="4400" dirty="0">
                <a:solidFill>
                  <a:prstClr val="white"/>
                </a:solidFill>
              </a:rPr>
              <a:t> وهكذا إلى أن استقر فيها النظام البرلماني منذ 1875.</a:t>
            </a:r>
            <a:endParaRPr lang="fr-FR" sz="4400" dirty="0">
              <a:solidFill>
                <a:prstClr val="white"/>
              </a:solidFill>
            </a:endParaRPr>
          </a:p>
        </p:txBody>
      </p:sp>
    </p:spTree>
    <p:extLst>
      <p:ext uri="{BB962C8B-B14F-4D97-AF65-F5344CB8AC3E}">
        <p14:creationId xmlns:p14="http://schemas.microsoft.com/office/powerpoint/2010/main" val="3937043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5126" y="1213019"/>
            <a:ext cx="10665016" cy="4524315"/>
          </a:xfrm>
          <a:prstGeom prst="rect">
            <a:avLst/>
          </a:prstGeom>
          <a:noFill/>
        </p:spPr>
        <p:txBody>
          <a:bodyPr wrap="square" rtlCol="0">
            <a:spAutoFit/>
          </a:bodyPr>
          <a:lstStyle/>
          <a:p>
            <a:pPr algn="just"/>
            <a:r>
              <a:rPr lang="ar-MA" sz="4800" dirty="0">
                <a:solidFill>
                  <a:prstClr val="white"/>
                </a:solidFill>
              </a:rPr>
              <a:t> </a:t>
            </a:r>
            <a:r>
              <a:rPr lang="fr-FR" sz="4800" dirty="0">
                <a:solidFill>
                  <a:prstClr val="white"/>
                </a:solidFill>
              </a:rPr>
              <a:t> </a:t>
            </a:r>
            <a:r>
              <a:rPr lang="ar-SA" sz="4800" dirty="0">
                <a:solidFill>
                  <a:prstClr val="white"/>
                </a:solidFill>
              </a:rPr>
              <a:t>فعندما فشل النظام البرلماني في ظل الجمهورية الرابعة نظرا لنشاط البرلمان وتكراره طرح الثقة بالحكومة الأمر الذي أدى إلى عدم استقرار السلطة التنفيذية، ومع الجمهورية الخامسة تمت تقوية السلطة التنفيذية عن طريق الأخذ ببعض ملامح النظام الرئاسي مع الإبقاء على بعض خصائص النظام البرلماني.</a:t>
            </a:r>
            <a:endParaRPr lang="fr-FR" sz="4800" dirty="0">
              <a:solidFill>
                <a:prstClr val="white"/>
              </a:solidFill>
            </a:endParaRPr>
          </a:p>
        </p:txBody>
      </p:sp>
    </p:spTree>
    <p:extLst>
      <p:ext uri="{BB962C8B-B14F-4D97-AF65-F5344CB8AC3E}">
        <p14:creationId xmlns:p14="http://schemas.microsoft.com/office/powerpoint/2010/main" val="150286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49928" y="1779687"/>
            <a:ext cx="9822873" cy="3416320"/>
          </a:xfrm>
          <a:prstGeom prst="rect">
            <a:avLst/>
          </a:prstGeom>
          <a:noFill/>
        </p:spPr>
        <p:txBody>
          <a:bodyPr wrap="square" rtlCol="0">
            <a:spAutoFit/>
          </a:bodyPr>
          <a:lstStyle/>
          <a:p>
            <a:pPr algn="just"/>
            <a:r>
              <a:rPr lang="ar-SA" sz="5400" dirty="0">
                <a:solidFill>
                  <a:prstClr val="white"/>
                </a:solidFill>
              </a:rPr>
              <a:t>وقد أصبحت فرنسا أول دولة تعمل على الجمع بين خصائص النظام البرلماني وبعض خصائص النظام الرئاسي من خلال دستور 1958، </a:t>
            </a:r>
            <a:endParaRPr lang="fr-FR" sz="5400" dirty="0">
              <a:solidFill>
                <a:prstClr val="white"/>
              </a:solidFill>
            </a:endParaRPr>
          </a:p>
        </p:txBody>
      </p:sp>
    </p:spTree>
    <p:extLst>
      <p:ext uri="{BB962C8B-B14F-4D97-AF65-F5344CB8AC3E}">
        <p14:creationId xmlns:p14="http://schemas.microsoft.com/office/powerpoint/2010/main" val="1257078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14399" y="1708159"/>
            <a:ext cx="10169237" cy="4708981"/>
          </a:xfrm>
          <a:prstGeom prst="rect">
            <a:avLst/>
          </a:prstGeom>
          <a:noFill/>
        </p:spPr>
        <p:txBody>
          <a:bodyPr wrap="square" rtlCol="0">
            <a:spAutoFit/>
          </a:bodyPr>
          <a:lstStyle/>
          <a:p>
            <a:pPr algn="just"/>
            <a:r>
              <a:rPr lang="ar-SA" sz="5000" dirty="0">
                <a:solidFill>
                  <a:prstClr val="white"/>
                </a:solidFill>
              </a:rPr>
              <a:t>وقد ارتبط هذا التغير بالأساس بشخصية الجنرال ديغول، وكانت الغاية منه تفادي ثغرات الجمهوريتين السابقتين فيما يتعلق بظاهرة عدم الاستقرار الحكومي، وذلك من خلال جعل مؤسسة رئاسة الجمهورية المحور الذي تلتف حوله الأكثرية الشعبية والبرلمانية على السواء، </a:t>
            </a:r>
            <a:endParaRPr lang="fr-FR" sz="5000" dirty="0">
              <a:solidFill>
                <a:prstClr val="white"/>
              </a:solidFill>
            </a:endParaRPr>
          </a:p>
        </p:txBody>
      </p:sp>
    </p:spTree>
    <p:extLst>
      <p:ext uri="{BB962C8B-B14F-4D97-AF65-F5344CB8AC3E}">
        <p14:creationId xmlns:p14="http://schemas.microsoft.com/office/powerpoint/2010/main" val="3096439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545" y="1886680"/>
            <a:ext cx="10363199" cy="3416320"/>
          </a:xfrm>
          <a:prstGeom prst="rect">
            <a:avLst/>
          </a:prstGeom>
        </p:spPr>
        <p:txBody>
          <a:bodyPr wrap="square">
            <a:spAutoFit/>
          </a:bodyPr>
          <a:lstStyle/>
          <a:p>
            <a:pPr algn="just"/>
            <a:r>
              <a:rPr lang="ar-SA" sz="5400" dirty="0" err="1">
                <a:solidFill>
                  <a:prstClr val="white"/>
                </a:solidFill>
              </a:rPr>
              <a:t>یتعلق</a:t>
            </a:r>
            <a:r>
              <a:rPr lang="ar-SA" sz="5400" dirty="0">
                <a:solidFill>
                  <a:prstClr val="white"/>
                </a:solidFill>
              </a:rPr>
              <a:t> بانتخاب </a:t>
            </a:r>
            <a:r>
              <a:rPr lang="ar-SA" sz="5400" dirty="0" err="1">
                <a:solidFill>
                  <a:prstClr val="white"/>
                </a:solidFill>
              </a:rPr>
              <a:t>رئیس</a:t>
            </a:r>
            <a:r>
              <a:rPr lang="ar-SA" sz="5400" dirty="0">
                <a:solidFill>
                  <a:prstClr val="white"/>
                </a:solidFill>
              </a:rPr>
              <a:t> الدولة بالاقتراع العام المباشر، </a:t>
            </a:r>
            <a:r>
              <a:rPr lang="ar-SA" sz="5400" dirty="0" err="1">
                <a:solidFill>
                  <a:prstClr val="white"/>
                </a:solidFill>
              </a:rPr>
              <a:t>لیكون</a:t>
            </a:r>
            <a:r>
              <a:rPr lang="ar-SA" sz="5400" dirty="0">
                <a:solidFill>
                  <a:prstClr val="white"/>
                </a:solidFill>
              </a:rPr>
              <a:t> معبرا عن الإرادة </a:t>
            </a:r>
            <a:r>
              <a:rPr lang="ar-SA" sz="5400" dirty="0" err="1">
                <a:solidFill>
                  <a:prstClr val="white"/>
                </a:solidFill>
              </a:rPr>
              <a:t>الشعبیة</a:t>
            </a:r>
            <a:r>
              <a:rPr lang="ar-SA" sz="5400" dirty="0">
                <a:solidFill>
                  <a:prstClr val="white"/>
                </a:solidFill>
              </a:rPr>
              <a:t> بصورة مباشرة، </a:t>
            </a:r>
            <a:r>
              <a:rPr lang="ar-SA" sz="5400" dirty="0" err="1">
                <a:solidFill>
                  <a:prstClr val="white"/>
                </a:solidFill>
              </a:rPr>
              <a:t>ولیبتعد</a:t>
            </a:r>
            <a:r>
              <a:rPr lang="ar-SA" sz="5400" dirty="0">
                <a:solidFill>
                  <a:prstClr val="white"/>
                </a:solidFill>
              </a:rPr>
              <a:t> بذلك عن مدلول النظام البرلماني الذي أخذ به أصلاً الدستور.</a:t>
            </a:r>
            <a:endParaRPr lang="ar-SA" sz="5400" dirty="0">
              <a:solidFill>
                <a:prstClr val="white"/>
              </a:solidFill>
            </a:endParaRPr>
          </a:p>
        </p:txBody>
      </p:sp>
    </p:spTree>
    <p:extLst>
      <p:ext uri="{BB962C8B-B14F-4D97-AF65-F5344CB8AC3E}">
        <p14:creationId xmlns:p14="http://schemas.microsoft.com/office/powerpoint/2010/main" val="2392905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7018" y="2108308"/>
            <a:ext cx="9324109" cy="2585323"/>
          </a:xfrm>
          <a:prstGeom prst="rect">
            <a:avLst/>
          </a:prstGeom>
        </p:spPr>
        <p:txBody>
          <a:bodyPr wrap="square">
            <a:spAutoFit/>
          </a:bodyPr>
          <a:lstStyle/>
          <a:p>
            <a:pPr algn="just"/>
            <a:r>
              <a:rPr lang="ar-SA" sz="5400" dirty="0">
                <a:solidFill>
                  <a:prstClr val="white"/>
                </a:solidFill>
              </a:rPr>
              <a:t>وتحويل الحكومة عمليا إلى مجرد مؤسسة مساعدة للرئيس في القيام بمهام السلطة التنفيذية.</a:t>
            </a:r>
            <a:endParaRPr lang="fr-FR" sz="5400" dirty="0">
              <a:solidFill>
                <a:prstClr val="white"/>
              </a:solidFill>
            </a:endParaRPr>
          </a:p>
        </p:txBody>
      </p:sp>
    </p:spTree>
    <p:extLst>
      <p:ext uri="{BB962C8B-B14F-4D97-AF65-F5344CB8AC3E}">
        <p14:creationId xmlns:p14="http://schemas.microsoft.com/office/powerpoint/2010/main" val="2623697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36074" y="1607128"/>
            <a:ext cx="10002982" cy="6186309"/>
          </a:xfrm>
          <a:prstGeom prst="rect">
            <a:avLst/>
          </a:prstGeom>
          <a:noFill/>
        </p:spPr>
        <p:txBody>
          <a:bodyPr wrap="square" rtlCol="0">
            <a:spAutoFit/>
          </a:bodyPr>
          <a:lstStyle/>
          <a:p>
            <a:pPr algn="just"/>
            <a:r>
              <a:rPr lang="ar-SA" sz="4400" dirty="0">
                <a:solidFill>
                  <a:prstClr val="white"/>
                </a:solidFill>
              </a:rPr>
              <a:t>عليه قام دستور فرنسا لسنة</a:t>
            </a:r>
            <a:r>
              <a:rPr lang="en-US" sz="4400" dirty="0">
                <a:solidFill>
                  <a:prstClr val="white"/>
                </a:solidFill>
              </a:rPr>
              <a:t> 1958 </a:t>
            </a:r>
            <a:r>
              <a:rPr lang="ar-SA" sz="4400" dirty="0">
                <a:solidFill>
                  <a:prstClr val="white"/>
                </a:solidFill>
              </a:rPr>
              <a:t>على الدعائم </a:t>
            </a:r>
            <a:r>
              <a:rPr lang="ar-SA" sz="4400" dirty="0" err="1">
                <a:solidFill>
                  <a:prstClr val="white"/>
                </a:solidFill>
              </a:rPr>
              <a:t>التالية:</a:t>
            </a:r>
            <a:r>
              <a:rPr lang="ar-SA" sz="4400" dirty="0">
                <a:solidFill>
                  <a:prstClr val="white"/>
                </a:solidFill>
              </a:rPr>
              <a:t> </a:t>
            </a:r>
            <a:endParaRPr lang="fr-FR" sz="4400" dirty="0">
              <a:solidFill>
                <a:prstClr val="white"/>
              </a:solidFill>
            </a:endParaRPr>
          </a:p>
          <a:p>
            <a:pPr algn="just">
              <a:buFont typeface="Arial" pitchFamily="34" charset="0"/>
              <a:buChar char="•"/>
            </a:pPr>
            <a:r>
              <a:rPr lang="ar-SA" sz="4400" dirty="0">
                <a:solidFill>
                  <a:prstClr val="white"/>
                </a:solidFill>
              </a:rPr>
              <a:t>الاقتراع العام الشامل هو وحده مصدر السلطتين التنفيذية والتشريعية</a:t>
            </a:r>
            <a:r>
              <a:rPr lang="en-US" sz="4400" dirty="0">
                <a:solidFill>
                  <a:prstClr val="white"/>
                </a:solidFill>
              </a:rPr>
              <a:t>.</a:t>
            </a:r>
            <a:endParaRPr lang="ar-MA" sz="4400" dirty="0">
              <a:solidFill>
                <a:prstClr val="white"/>
              </a:solidFill>
            </a:endParaRPr>
          </a:p>
          <a:p>
            <a:pPr algn="just">
              <a:buFont typeface="Arial" pitchFamily="34" charset="0"/>
              <a:buChar char="•"/>
            </a:pPr>
            <a:r>
              <a:rPr lang="ar-SA" sz="4400" dirty="0">
                <a:solidFill>
                  <a:prstClr val="white"/>
                </a:solidFill>
              </a:rPr>
              <a:t>فصل السلطة التنفيذية عن السلطة التشريعية فصلا تاما</a:t>
            </a:r>
            <a:r>
              <a:rPr lang="en-US" sz="4400" dirty="0">
                <a:solidFill>
                  <a:prstClr val="white"/>
                </a:solidFill>
              </a:rPr>
              <a:t>.</a:t>
            </a:r>
            <a:endParaRPr lang="fr-FR" sz="4400" dirty="0">
              <a:solidFill>
                <a:prstClr val="white"/>
              </a:solidFill>
            </a:endParaRPr>
          </a:p>
          <a:p>
            <a:pPr algn="just">
              <a:buFont typeface="Arial" pitchFamily="34" charset="0"/>
              <a:buChar char="•"/>
            </a:pPr>
            <a:r>
              <a:rPr lang="ar-SA" sz="4400" dirty="0">
                <a:solidFill>
                  <a:prstClr val="white"/>
                </a:solidFill>
              </a:rPr>
              <a:t>بقاء الحكومة </a:t>
            </a:r>
            <a:r>
              <a:rPr lang="ar-SA" sz="4400" dirty="0" err="1">
                <a:solidFill>
                  <a:prstClr val="white"/>
                </a:solidFill>
              </a:rPr>
              <a:t>مسؤولة</a:t>
            </a:r>
            <a:r>
              <a:rPr lang="ar-SA" sz="4400" dirty="0">
                <a:solidFill>
                  <a:prstClr val="white"/>
                </a:solidFill>
              </a:rPr>
              <a:t> أمام البرلمان</a:t>
            </a:r>
            <a:r>
              <a:rPr lang="en-US" sz="4400" dirty="0">
                <a:solidFill>
                  <a:prstClr val="white"/>
                </a:solidFill>
              </a:rPr>
              <a:t>.</a:t>
            </a:r>
            <a:endParaRPr lang="fr-FR" sz="4400" dirty="0">
              <a:solidFill>
                <a:prstClr val="white"/>
              </a:solidFill>
            </a:endParaRPr>
          </a:p>
          <a:p>
            <a:pPr algn="just">
              <a:buFont typeface="Arial" pitchFamily="34" charset="0"/>
              <a:buChar char="•"/>
            </a:pPr>
            <a:r>
              <a:rPr lang="ar-SA" sz="4400" dirty="0">
                <a:solidFill>
                  <a:prstClr val="white"/>
                </a:solidFill>
              </a:rPr>
              <a:t>تأسيس سلطات استثنائية توكل في حالة الأزمات لرئيس الجمهورية.</a:t>
            </a:r>
            <a:endParaRPr lang="fr-FR" sz="4400" dirty="0">
              <a:solidFill>
                <a:prstClr val="white"/>
              </a:solidFill>
            </a:endParaRPr>
          </a:p>
          <a:p>
            <a:pPr algn="just">
              <a:buFont typeface="Arial" pitchFamily="34" charset="0"/>
              <a:buChar char="•"/>
            </a:pPr>
            <a:endParaRPr lang="fr-FR" sz="4400" dirty="0">
              <a:solidFill>
                <a:prstClr val="white"/>
              </a:solidFill>
            </a:endParaRPr>
          </a:p>
          <a:p>
            <a:pPr algn="just"/>
            <a:endParaRPr lang="fr-FR" sz="4400" dirty="0">
              <a:solidFill>
                <a:prstClr val="white"/>
              </a:solidFill>
            </a:endParaRPr>
          </a:p>
        </p:txBody>
      </p:sp>
    </p:spTree>
    <p:extLst>
      <p:ext uri="{BB962C8B-B14F-4D97-AF65-F5344CB8AC3E}">
        <p14:creationId xmlns:p14="http://schemas.microsoft.com/office/powerpoint/2010/main" val="2003059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1</TotalTime>
  <Words>254</Words>
  <Application>Microsoft Office PowerPoint</Application>
  <PresentationFormat>Grand écran</PresentationFormat>
  <Paragraphs>12</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8</vt:i4>
      </vt:variant>
    </vt:vector>
  </HeadingPairs>
  <TitlesOfParts>
    <vt:vector size="14" baseType="lpstr">
      <vt:lpstr>Arial</vt:lpstr>
      <vt:lpstr>Calibri</vt:lpstr>
      <vt:lpstr>Calibri Light</vt:lpstr>
      <vt:lpstr>Times New Roman</vt:lpstr>
      <vt:lpstr>Thème Office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2025-04-22T11:34:14Z</dcterms:created>
  <dcterms:modified xsi:type="dcterms:W3CDTF">2025-04-22T11:35:25Z</dcterms:modified>
</cp:coreProperties>
</file>