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358112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2545483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1984303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397013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198238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45888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345102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803972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054064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711297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3362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1703772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8663854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791234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54046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867524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0B6A96BD-BC3F-4BA2-99EE-3C6D95FF6A94}"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69879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0B6A96BD-BC3F-4BA2-99EE-3C6D95FF6A94}" type="datetimeFigureOut">
              <a:rPr lang="ar-SA" smtClean="0"/>
              <a:t>18/11/1446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424603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0B6A96BD-BC3F-4BA2-99EE-3C6D95FF6A94}" type="datetimeFigureOut">
              <a:rPr lang="ar-SA" smtClean="0"/>
              <a:t>18/11/1446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101078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6A96BD-BC3F-4BA2-99EE-3C6D95FF6A94}" type="datetimeFigureOut">
              <a:rPr lang="ar-SA" smtClean="0"/>
              <a:t>18/11/1446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67698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B6A96BD-BC3F-4BA2-99EE-3C6D95FF6A94}"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80144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B6A96BD-BC3F-4BA2-99EE-3C6D95FF6A94}"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5D09B37-FEB2-4F1E-8462-622629A8D70D}" type="slidenum">
              <a:rPr lang="ar-SA" smtClean="0"/>
              <a:t>‹N°›</a:t>
            </a:fld>
            <a:endParaRPr lang="ar-SA"/>
          </a:p>
        </p:txBody>
      </p:sp>
    </p:spTree>
    <p:extLst>
      <p:ext uri="{BB962C8B-B14F-4D97-AF65-F5344CB8AC3E}">
        <p14:creationId xmlns:p14="http://schemas.microsoft.com/office/powerpoint/2010/main" val="402730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6A96BD-BC3F-4BA2-99EE-3C6D95FF6A94}" type="datetimeFigureOut">
              <a:rPr lang="ar-SA" smtClean="0"/>
              <a:t>18/11/1446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D09B37-FEB2-4F1E-8462-622629A8D70D}" type="slidenum">
              <a:rPr lang="ar-SA" smtClean="0"/>
              <a:t>‹N°›</a:t>
            </a:fld>
            <a:endParaRPr lang="ar-SA"/>
          </a:p>
        </p:txBody>
      </p:sp>
    </p:spTree>
    <p:extLst>
      <p:ext uri="{BB962C8B-B14F-4D97-AF65-F5344CB8AC3E}">
        <p14:creationId xmlns:p14="http://schemas.microsoft.com/office/powerpoint/2010/main" val="3003410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03360514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3186" y="3244334"/>
            <a:ext cx="5160387" cy="1107996"/>
          </a:xfrm>
          <a:prstGeom prst="rect">
            <a:avLst/>
          </a:prstGeom>
        </p:spPr>
        <p:txBody>
          <a:bodyPr wrap="none">
            <a:spAutoFit/>
          </a:bodyPr>
          <a:lstStyle/>
          <a:p>
            <a:r>
              <a:rPr lang="ar-SA" sz="6600" dirty="0">
                <a:solidFill>
                  <a:prstClr val="white"/>
                </a:solidFill>
              </a:rPr>
              <a:t>ـ"السلطة </a:t>
            </a:r>
            <a:r>
              <a:rPr lang="ar-SA" sz="6600" dirty="0">
                <a:solidFill>
                  <a:prstClr val="white"/>
                </a:solidFill>
              </a:rPr>
              <a:t>التشريعية</a:t>
            </a:r>
          </a:p>
        </p:txBody>
      </p:sp>
    </p:spTree>
    <p:extLst>
      <p:ext uri="{BB962C8B-B14F-4D97-AF65-F5344CB8AC3E}">
        <p14:creationId xmlns:p14="http://schemas.microsoft.com/office/powerpoint/2010/main" val="211852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2837" y="1342602"/>
            <a:ext cx="10335491" cy="5062924"/>
          </a:xfrm>
          <a:prstGeom prst="rect">
            <a:avLst/>
          </a:prstGeom>
        </p:spPr>
        <p:txBody>
          <a:bodyPr wrap="square">
            <a:spAutoFit/>
          </a:bodyPr>
          <a:lstStyle/>
          <a:p>
            <a:pPr algn="just">
              <a:spcAft>
                <a:spcPts val="600"/>
              </a:spcAft>
              <a:tabLst>
                <a:tab pos="179705" algn="r"/>
                <a:tab pos="539115" algn="r"/>
                <a:tab pos="629285" algn="r"/>
              </a:tabLst>
            </a:pPr>
            <a:r>
              <a:rPr lang="en-US" sz="2800" dirty="0">
                <a:solidFill>
                  <a:prstClr val="white"/>
                </a:solidFill>
                <a:latin typeface="Sakkal Majalla" panose="02000000000000000000" pitchFamily="2" charset="-78"/>
              </a:rPr>
              <a:t>6 </a:t>
            </a:r>
            <a:r>
              <a:rPr lang="ar-SA" sz="2800" b="1" dirty="0">
                <a:solidFill>
                  <a:prstClr val="white"/>
                </a:solidFill>
                <a:latin typeface="Sakkal Majalla" panose="02000000000000000000" pitchFamily="2" charset="-78"/>
              </a:rPr>
              <a:t>مراجعة</a:t>
            </a:r>
            <a:r>
              <a:rPr lang="ar-SA" sz="2800" b="1" dirty="0">
                <a:solidFill>
                  <a:prstClr val="white"/>
                </a:solidFill>
                <a:cs typeface="Sakkal Majalla" panose="02000000000000000000" pitchFamily="2" charset="-78"/>
              </a:rPr>
              <a:t> الدستور</a:t>
            </a:r>
            <a:r>
              <a:rPr lang="ar-SA" sz="2800" dirty="0">
                <a:solidFill>
                  <a:prstClr val="white"/>
                </a:solidFill>
                <a:cs typeface="Sakkal Majalla" panose="02000000000000000000" pitchFamily="2" charset="-78"/>
              </a:rPr>
              <a:t>: له حق التقدم بتعديل الدستور. حيث يمكن لمجلس النواب ولمجلس المستشارين حق اتخاذ المبادرة قصد مراجعة الدستور، لكن لا تصح الموافقة على مقترح مراجعة الدستور الذي يتقدم به عضو أو أكثر من أعضاء أحد مجلسي البرلمان، إلا بتصويت أغلبية ثلثي الأعضاء الذين يتألف منهم المجلس. </a:t>
            </a:r>
            <a:endParaRPr lang="en-US" sz="2800" dirty="0">
              <a:solidFill>
                <a:prstClr val="white"/>
              </a:solidFill>
            </a:endParaRPr>
          </a:p>
          <a:p>
            <a:pPr algn="just">
              <a:spcAft>
                <a:spcPts val="600"/>
              </a:spcAft>
              <a:tabLst>
                <a:tab pos="179705" algn="r"/>
                <a:tab pos="539115" algn="r"/>
                <a:tab pos="629285" algn="r"/>
              </a:tabLst>
            </a:pPr>
            <a:r>
              <a:rPr lang="en-US" sz="2800" dirty="0">
                <a:solidFill>
                  <a:prstClr val="white"/>
                </a:solidFill>
                <a:latin typeface="Sakkal Majalla" panose="02000000000000000000" pitchFamily="2" charset="-78"/>
              </a:rPr>
              <a:t>-7 </a:t>
            </a:r>
            <a:r>
              <a:rPr lang="ar-SA" sz="2800" b="1" dirty="0">
                <a:solidFill>
                  <a:prstClr val="white"/>
                </a:solidFill>
                <a:latin typeface="Sakkal Majalla" panose="02000000000000000000" pitchFamily="2" charset="-78"/>
              </a:rPr>
              <a:t>قوانين</a:t>
            </a:r>
            <a:r>
              <a:rPr lang="ar-SA" sz="2800" b="1" dirty="0">
                <a:solidFill>
                  <a:prstClr val="white"/>
                </a:solidFill>
                <a:cs typeface="Sakkal Majalla" panose="02000000000000000000" pitchFamily="2" charset="-78"/>
              </a:rPr>
              <a:t> الإطار</a:t>
            </a:r>
            <a:r>
              <a:rPr lang="ar-SA" sz="2800" dirty="0">
                <a:solidFill>
                  <a:prstClr val="white"/>
                </a:solidFill>
                <a:cs typeface="Sakkal Majalla" panose="02000000000000000000" pitchFamily="2" charset="-78"/>
              </a:rPr>
              <a:t>: صلاحية التصويت على قوانين تضع إطاراً للأهداف الأساسية لنشاط الدولة، في الميادين الاقتصادية والاجتماعية والبيئية والثقافية. وهي القوانين التي تضع الخطوط العريضة لمجال معين دون</a:t>
            </a:r>
            <a:r>
              <a:rPr lang="en-US" sz="2800" dirty="0">
                <a:solidFill>
                  <a:prstClr val="white"/>
                </a:solidFill>
                <a:latin typeface="Sakkal Majalla" panose="02000000000000000000" pitchFamily="2" charset="-78"/>
              </a:rPr>
              <a:t> -</a:t>
            </a:r>
            <a:r>
              <a:rPr lang="ar-SA" sz="2800" dirty="0">
                <a:solidFill>
                  <a:prstClr val="white"/>
                </a:solidFill>
                <a:cs typeface="Sakkal Majalla" panose="02000000000000000000" pitchFamily="2" charset="-78"/>
              </a:rPr>
              <a:t>ذكر التفاصيل -التي تترك إما لقوانين عادية أو مراسيم وقرارات أو هي كلها. </a:t>
            </a:r>
            <a:endParaRPr lang="en-US" sz="2800" dirty="0">
              <a:solidFill>
                <a:prstClr val="white"/>
              </a:solidFill>
            </a:endParaRPr>
          </a:p>
          <a:p>
            <a:pPr algn="just">
              <a:spcAft>
                <a:spcPts val="600"/>
              </a:spcAft>
              <a:tabLst>
                <a:tab pos="179705" algn="r"/>
                <a:tab pos="539115" algn="r"/>
                <a:tab pos="629285" algn="r"/>
              </a:tabLst>
            </a:pPr>
            <a:r>
              <a:rPr lang="en-US" sz="2800" dirty="0">
                <a:solidFill>
                  <a:prstClr val="white"/>
                </a:solidFill>
                <a:latin typeface="Sakkal Majalla" panose="02000000000000000000" pitchFamily="2" charset="-78"/>
              </a:rPr>
              <a:t>-8 </a:t>
            </a:r>
            <a:r>
              <a:rPr lang="ar-SA" sz="2800" b="1" dirty="0">
                <a:solidFill>
                  <a:prstClr val="white"/>
                </a:solidFill>
                <a:latin typeface="Sakkal Majalla" panose="02000000000000000000" pitchFamily="2" charset="-78"/>
              </a:rPr>
              <a:t>قوانين</a:t>
            </a:r>
            <a:r>
              <a:rPr lang="ar-SA" sz="2800" b="1" dirty="0">
                <a:solidFill>
                  <a:prstClr val="white"/>
                </a:solidFill>
                <a:cs typeface="Sakkal Majalla" panose="02000000000000000000" pitchFamily="2" charset="-78"/>
              </a:rPr>
              <a:t> المالية: </a:t>
            </a:r>
            <a:r>
              <a:rPr lang="ar-SA" sz="2800" dirty="0">
                <a:solidFill>
                  <a:prstClr val="white"/>
                </a:solidFill>
                <a:cs typeface="Sakkal Majalla" panose="02000000000000000000" pitchFamily="2" charset="-78"/>
              </a:rPr>
              <a:t>يصدر قانون المالية عن البرلمان بالتصويت عليه بعد أن يودع بالأسبقية لدى مجلس النواب (الفصل 75).</a:t>
            </a:r>
            <a:endParaRPr lang="en-US" sz="2800" dirty="0">
              <a:solidFill>
                <a:prstClr val="white"/>
              </a:solidFill>
            </a:endParaRPr>
          </a:p>
          <a:p>
            <a:pPr algn="just">
              <a:spcAft>
                <a:spcPts val="600"/>
              </a:spcAft>
              <a:tabLst>
                <a:tab pos="179705" algn="r"/>
                <a:tab pos="539115" algn="r"/>
                <a:tab pos="629285" algn="r"/>
              </a:tabLst>
            </a:pPr>
            <a:r>
              <a:rPr lang="en-US" sz="2800" dirty="0">
                <a:solidFill>
                  <a:prstClr val="white"/>
                </a:solidFill>
                <a:latin typeface="Sakkal Majalla" panose="02000000000000000000" pitchFamily="2" charset="-78"/>
              </a:rPr>
              <a:t>9</a:t>
            </a:r>
            <a:r>
              <a:rPr lang="ar-SA" sz="2800" dirty="0">
                <a:solidFill>
                  <a:prstClr val="white"/>
                </a:solidFill>
                <a:cs typeface="Sakkal Majalla" panose="02000000000000000000" pitchFamily="2" charset="-78"/>
              </a:rPr>
              <a:t>- </a:t>
            </a:r>
            <a:r>
              <a:rPr lang="ar-SA" sz="2800" b="1" dirty="0">
                <a:solidFill>
                  <a:prstClr val="white"/>
                </a:solidFill>
                <a:cs typeface="Sakkal Majalla" panose="02000000000000000000" pitchFamily="2" charset="-78"/>
              </a:rPr>
              <a:t>النظامان الداخليان لمجلسي البرلمان</a:t>
            </a:r>
            <a:r>
              <a:rPr lang="ar-SA" sz="2800" dirty="0">
                <a:solidFill>
                  <a:prstClr val="white"/>
                </a:solidFill>
                <a:cs typeface="Sakkal Majalla" panose="02000000000000000000" pitchFamily="2" charset="-78"/>
              </a:rPr>
              <a:t>: يضع كل من المجلسين نظامه الداخلي ويقره بالتصويت، إلا أنه لا يجوز العمل به إلا بعد أن تصرح المحكمة الدستورية بمطابقته لأحكام هذا الدستور. </a:t>
            </a:r>
            <a:endParaRPr lang="en-US" sz="2800" dirty="0">
              <a:solidFill>
                <a:prstClr val="white"/>
              </a:solidFill>
            </a:endParaRPr>
          </a:p>
        </p:txBody>
      </p:sp>
    </p:spTree>
    <p:extLst>
      <p:ext uri="{BB962C8B-B14F-4D97-AF65-F5344CB8AC3E}">
        <p14:creationId xmlns:p14="http://schemas.microsoft.com/office/powerpoint/2010/main" val="229864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10" y="1128187"/>
            <a:ext cx="10903527" cy="5339923"/>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دور </a:t>
            </a:r>
            <a:r>
              <a:rPr lang="ar-TN"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ا</a:t>
            </a: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لمعارضة </a:t>
            </a:r>
            <a:endParaRPr lang="en-US" sz="28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 pos="1380490" algn="r"/>
              </a:tabLst>
            </a:pPr>
            <a:r>
              <a:rPr lang="ar-SA" sz="3200" dirty="0">
                <a:solidFill>
                  <a:prstClr val="white"/>
                </a:solidFill>
                <a:cs typeface="Sakkal Majalla" panose="02000000000000000000" pitchFamily="2" charset="-78"/>
              </a:rPr>
              <a:t>أصبحت المعارضة مكون أساسي في مجلسي البرلمان، وتشارك في وظيفتي التشريع والمراقبة، طبقا لما هو منصوص عليه في الدستور الحالي، الذي منحها مكانة متميزة مقارنة مع باقي الدساتير حيث نص في الفصل 60 منه على أن المعارضة مكون أساسي في المجلسين، وتشارك في وظيفتي التشريع والمراقبة. كما سمح لها</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بإنجاز</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مهامها</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بكفاءة أعلى</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في</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مجال</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التشريع</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(إدراج</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مقترحات</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قوانين</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في</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جدول أعمال</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مجلسي</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البرلمان، ورئاسة</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اللجنة</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المكلفة بالتشريع</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بمجلس</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النواب</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وفي</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مجال</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المراقبة</a:t>
            </a:r>
            <a:r>
              <a:rPr lang="en-US" sz="3200" b="1" dirty="0">
                <a:solidFill>
                  <a:prstClr val="white"/>
                </a:solidFill>
                <a:latin typeface="Sakkal Majalla" panose="02000000000000000000" pitchFamily="2" charset="-78"/>
              </a:rPr>
              <a:t>) </a:t>
            </a:r>
            <a:r>
              <a:rPr lang="ar-SA" sz="3200" dirty="0">
                <a:solidFill>
                  <a:prstClr val="white"/>
                </a:solidFill>
                <a:cs typeface="Sakkal Majalla" panose="02000000000000000000" pitchFamily="2" charset="-78"/>
              </a:rPr>
              <a:t>ملتمسات</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الرقابة، ومساءلة</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الحكومة، ولجان</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تقصي الحقائق، الأسئلة</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الشفوية</a:t>
            </a:r>
            <a:r>
              <a:rPr lang="en-US" sz="3200" dirty="0">
                <a:solidFill>
                  <a:prstClr val="white"/>
                </a:solidFill>
                <a:latin typeface="Sakkal Majalla" panose="02000000000000000000" pitchFamily="2" charset="-78"/>
              </a:rPr>
              <a:t> (</a:t>
            </a:r>
            <a:r>
              <a:rPr lang="ar-SA" sz="3200" b="1" dirty="0">
                <a:solidFill>
                  <a:prstClr val="white"/>
                </a:solidFill>
                <a:cs typeface="Sakkal Majalla" panose="02000000000000000000" pitchFamily="2" charset="-78"/>
              </a:rPr>
              <a:t>. </a:t>
            </a:r>
            <a:endParaRPr lang="en-US" sz="3200" dirty="0">
              <a:solidFill>
                <a:prstClr val="white"/>
              </a:solidFill>
            </a:endParaRPr>
          </a:p>
        </p:txBody>
      </p:sp>
    </p:spTree>
    <p:extLst>
      <p:ext uri="{BB962C8B-B14F-4D97-AF65-F5344CB8AC3E}">
        <p14:creationId xmlns:p14="http://schemas.microsoft.com/office/powerpoint/2010/main" val="137106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54" y="1180174"/>
            <a:ext cx="10834254" cy="5401479"/>
          </a:xfrm>
          <a:prstGeom prst="rect">
            <a:avLst/>
          </a:prstGeom>
        </p:spPr>
        <p:txBody>
          <a:bodyPr wrap="square">
            <a:spAutoFit/>
          </a:bodyPr>
          <a:lstStyle/>
          <a:p>
            <a:pPr algn="just">
              <a:spcAft>
                <a:spcPts val="600"/>
              </a:spcAft>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ذلك بناء على الفصل 10من دستور 2011 الذي يضمن للمعارضة البرلمانية مكانة تخولها حقوقا، من شأنها تمكينها من النهوض بمهامها، على الوجه الأكمل، في العمل البرلماني والحياة السياسية. وفق  التالي: </a:t>
            </a:r>
            <a:endParaRPr lang="en-US" sz="2000"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حرية الرأي والتعبير والاجتماع؛</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حيزا زمنيا في وسائل الإعلام العمومية يتناسب مع تمثيليتها؛</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الاستفادة من التمويل العمومي وفق مقتضيات القانون؛</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المشاركة الفعلية في مسطرة التشريع، لا سيما عن طريق تسجيل مقترحات قوانين بجدول أعمال مجلسي البرلمان؛</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المشاركة الفعلية في مراقبة العمل الحكومي، لا سيما عن طريق ملتمس الرقابة، ومساءلة الحكومة، والأسئلة الشفوية الموجهة للحكومة، واللجان النيابية لتقصي الحقائق؛</a:t>
            </a:r>
            <a:endParaRPr lang="en-US" sz="2000" dirty="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4119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2327" y="1379577"/>
            <a:ext cx="9615054" cy="5478423"/>
          </a:xfrm>
          <a:prstGeom prst="rect">
            <a:avLst/>
          </a:prstGeom>
        </p:spPr>
        <p:txBody>
          <a:bodyPr wrap="square">
            <a:spAutoFit/>
          </a:bodyPr>
          <a:lstStyle/>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المساهمة في اقتراح المترشحين وفي انتخاب أعضاء المحكمة الدستورية؛</a:t>
            </a:r>
            <a:endParaRPr lang="en-US" sz="32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تمثيلية ملائمة في الأنشطة الداخلية لمجلسي البرلمان؛</a:t>
            </a:r>
            <a:endParaRPr lang="en-US" sz="32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رئاسة اللجنة المكلفة بالتشريع بمجلس النواب؛</a:t>
            </a:r>
            <a:endParaRPr lang="en-US" sz="32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التوفر </a:t>
            </a:r>
            <a:r>
              <a:rPr lang="ar-SA" sz="3200" dirty="0">
                <a:solidFill>
                  <a:prstClr val="white"/>
                </a:solidFill>
                <a:ea typeface="Times New Roman" panose="02020603050405020304" pitchFamily="18" charset="0"/>
                <a:cs typeface="Sakkal Majalla" panose="02000000000000000000" pitchFamily="2" charset="-78"/>
              </a:rPr>
              <a:t>على وسائل ملائمة للنهوض بمهامها المؤسسية؛</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المساهمة الفاعلة في الدبلوماسية البرلمانية، للدفاع عن القضايا العادلة للوطن ومصالحه الحيوية؛</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المساهمة في تأطير وتمثيل المواطنات والمواطنين، من خلال الأحزاب المكونة لها، طبقا لأحكام الفصل 7 من هذا الدستور؛</a:t>
            </a:r>
            <a:endParaRPr lang="en-US" sz="2000" dirty="0">
              <a:solidFill>
                <a:prstClr val="white"/>
              </a:solidFill>
              <a:ea typeface="Times New Roman" panose="02020603050405020304" pitchFamily="18" charset="0"/>
              <a:cs typeface="Simplified Arabic" panose="02020603050405020304" pitchFamily="18" charset="-78"/>
            </a:endParaRPr>
          </a:p>
          <a:p>
            <a:pPr marL="342900" indent="-342900" algn="just">
              <a:spcAft>
                <a:spcPts val="600"/>
              </a:spcAft>
              <a:buFont typeface="Times New Roman" panose="02020603050405020304" pitchFamily="18" charset="0"/>
              <a:buChar char="-"/>
              <a:tabLst>
                <a:tab pos="179705" algn="r"/>
                <a:tab pos="539115" algn="r"/>
                <a:tab pos="629285" algn="r"/>
                <a:tab pos="1380490" algn="r"/>
              </a:tabLst>
            </a:pPr>
            <a:r>
              <a:rPr lang="ar-SA" sz="3200" dirty="0">
                <a:solidFill>
                  <a:prstClr val="white"/>
                </a:solidFill>
                <a:ea typeface="Times New Roman" panose="02020603050405020304" pitchFamily="18" charset="0"/>
                <a:cs typeface="Sakkal Majalla" panose="02000000000000000000" pitchFamily="2" charset="-78"/>
              </a:rPr>
              <a:t>ممارسة السلطة عن طريق التناوب الديمقراطي، محليا وجهويا ووطنيا، في نطاق أحكام الدستور. </a:t>
            </a:r>
            <a:endParaRPr lang="en-US" sz="2000" dirty="0">
              <a:solidFill>
                <a:prstClr val="white"/>
              </a:solidFill>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158357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941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8" y="1069470"/>
            <a:ext cx="10210800" cy="4988866"/>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600" b="1" dirty="0">
                <a:solidFill>
                  <a:prstClr val="white"/>
                </a:solidFill>
              </a:rPr>
              <a:t>عرفت </a:t>
            </a:r>
            <a:r>
              <a:rPr lang="ar-SA" sz="3600" b="1" dirty="0">
                <a:solidFill>
                  <a:prstClr val="white"/>
                </a:solidFill>
              </a:rPr>
              <a:t>اختصاصات البرلمان المغربي وفق الدستور الحالي توسعا على المستويين الكمي والكيفي، من خلال عنونة الباب الرابع من الدستور الحالي </a:t>
            </a:r>
            <a:r>
              <a:rPr lang="ar-SA" sz="3600" b="1" dirty="0" err="1">
                <a:solidFill>
                  <a:prstClr val="white"/>
                </a:solidFill>
              </a:rPr>
              <a:t>بــــــــ"السلطة</a:t>
            </a:r>
            <a:r>
              <a:rPr lang="ar-SA" sz="3600" b="1" dirty="0">
                <a:solidFill>
                  <a:prstClr val="white"/>
                </a:solidFill>
              </a:rPr>
              <a:t> التشريعية" عكس الدستور السابق الذي كان يعنون بعنوان البرلمان، وهو ما يعد إيجابيا والاعتراف بالدور الرئيسي للبرلمان في التشريع. كما تم وضعها مباشرة بعد الباب المتعلق بالملكية، </a:t>
            </a:r>
            <a:endParaRPr lang="en-US" sz="3600" b="1" dirty="0">
              <a:solidFill>
                <a:prstClr val="white"/>
              </a:solidFill>
            </a:endParaRPr>
          </a:p>
        </p:txBody>
      </p:sp>
    </p:spTree>
    <p:extLst>
      <p:ext uri="{BB962C8B-B14F-4D97-AF65-F5344CB8AC3E}">
        <p14:creationId xmlns:p14="http://schemas.microsoft.com/office/powerpoint/2010/main" val="216601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27" y="1380383"/>
            <a:ext cx="7966364" cy="3939540"/>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200" dirty="0">
                <a:solidFill>
                  <a:prstClr val="white"/>
                </a:solidFill>
                <a:cs typeface="Sakkal Majalla" panose="02000000000000000000" pitchFamily="2" charset="-78"/>
              </a:rPr>
              <a:t>الأمر الذي يستدعي منا الوقوف عند هذه السلطة التشريعية، لاسيما من ناحية مكانتها ضمن باقي المؤسسات الدستورية، من خلال اعتماد التالي: </a:t>
            </a: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3200" dirty="0">
                <a:solidFill>
                  <a:prstClr val="white"/>
                </a:solidFill>
                <a:cs typeface="Sakkal Majalla" panose="02000000000000000000" pitchFamily="2" charset="-78"/>
              </a:rPr>
              <a:t>المحور الأول: تنظيم البرلمان المغربي</a:t>
            </a:r>
            <a:endParaRPr lang="en-US" sz="3200" dirty="0">
              <a:solidFill>
                <a:prstClr val="white"/>
              </a:solidFill>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3200" dirty="0" err="1">
                <a:solidFill>
                  <a:prstClr val="white"/>
                </a:solidFill>
                <a:cs typeface="Sakkal Majalla" panose="02000000000000000000" pitchFamily="2" charset="-78"/>
              </a:rPr>
              <a:t>المحورالثاني</a:t>
            </a:r>
            <a:r>
              <a:rPr lang="ar-SA" sz="3200" dirty="0">
                <a:solidFill>
                  <a:prstClr val="white"/>
                </a:solidFill>
                <a:cs typeface="Sakkal Majalla" panose="02000000000000000000" pitchFamily="2" charset="-78"/>
              </a:rPr>
              <a:t>: مظاهر تأثير السلطة التشريعية على الحكومة </a:t>
            </a:r>
            <a:endParaRPr lang="en-US" sz="3200" dirty="0">
              <a:solidFill>
                <a:prstClr val="white"/>
              </a:solidFill>
            </a:endParaRPr>
          </a:p>
        </p:txBody>
      </p:sp>
    </p:spTree>
    <p:extLst>
      <p:ext uri="{BB962C8B-B14F-4D97-AF65-F5344CB8AC3E}">
        <p14:creationId xmlns:p14="http://schemas.microsoft.com/office/powerpoint/2010/main" val="219385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13319" y="1124612"/>
            <a:ext cx="4087979" cy="684803"/>
          </a:xfrm>
          <a:prstGeom prst="rect">
            <a:avLst/>
          </a:prstGeom>
        </p:spPr>
        <p:txBody>
          <a:bodyPr wrap="none">
            <a:spAutoFit/>
          </a:bodyPr>
          <a:lstStyle/>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800" b="1" dirty="0">
                <a:solidFill>
                  <a:prstClr val="white"/>
                </a:solidFill>
                <a:cs typeface="Sakkal Majalla" panose="02000000000000000000" pitchFamily="2" charset="-78"/>
              </a:rPr>
              <a:t>المحور الأول: تنظيم البرلمان المغربي</a:t>
            </a:r>
            <a:endParaRPr lang="en-US" sz="2800" b="1" dirty="0">
              <a:solidFill>
                <a:prstClr val="white"/>
              </a:solidFill>
            </a:endParaRPr>
          </a:p>
        </p:txBody>
      </p:sp>
      <p:sp>
        <p:nvSpPr>
          <p:cNvPr id="3" name="Rectangle 2"/>
          <p:cNvSpPr/>
          <p:nvPr/>
        </p:nvSpPr>
        <p:spPr>
          <a:xfrm>
            <a:off x="983673" y="1705451"/>
            <a:ext cx="10141527" cy="4985980"/>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3200" dirty="0">
                <a:solidFill>
                  <a:prstClr val="white"/>
                </a:solidFill>
                <a:ea typeface="Times New Roman" panose="02020603050405020304" pitchFamily="18" charset="0"/>
                <a:cs typeface="Sakkal Majalla" panose="02000000000000000000" pitchFamily="2" charset="-78"/>
              </a:rPr>
              <a:t>سنحاول التعريف بالبرلمان المغربي بمجلسيه، مجلس النواب ومجلس المستشارين وفق التالي: </a:t>
            </a:r>
            <a:endParaRPr lang="en-US" sz="2000" dirty="0">
              <a:solidFill>
                <a:prstClr val="white"/>
              </a:solidFill>
              <a:ea typeface="Times New Roman" panose="02020603050405020304" pitchFamily="18" charset="0"/>
              <a:cs typeface="Arial" panose="020B0604020202020204" pitchFamily="34" charset="0"/>
            </a:endParaRPr>
          </a:p>
          <a:p>
            <a:pPr algn="just">
              <a:lnSpc>
                <a:spcPct val="150000"/>
              </a:lnSpc>
              <a:spcBef>
                <a:spcPts val="2400"/>
              </a:spcBef>
              <a:spcAft>
                <a:spcPts val="600"/>
              </a:spcAft>
              <a:tabLst>
                <a:tab pos="179705" algn="r"/>
                <a:tab pos="539115" algn="r"/>
                <a:tab pos="629285" algn="r"/>
              </a:tabLst>
            </a:pPr>
            <a:r>
              <a:rPr lang="ar-M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أولا: </a:t>
            </a:r>
            <a:r>
              <a:rPr lang="ar-SA" sz="32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مجلس النواب</a:t>
            </a:r>
            <a:endParaRPr lang="en-US" sz="28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600"/>
              </a:spcAft>
              <a:tabLst>
                <a:tab pos="179705" algn="r"/>
                <a:tab pos="539115" algn="r"/>
                <a:tab pos="629285" algn="r"/>
              </a:tabLst>
            </a:pPr>
            <a:r>
              <a:rPr lang="ar-SA" sz="3200" dirty="0">
                <a:solidFill>
                  <a:prstClr val="white"/>
                </a:solidFill>
                <a:cs typeface="Sakkal Majalla" panose="02000000000000000000" pitchFamily="2" charset="-78"/>
              </a:rPr>
              <a:t> ارتفع</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عدد</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مجلس</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النواب</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منذ</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البرلمان الأول</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من</a:t>
            </a:r>
            <a:r>
              <a:rPr lang="en-US" sz="3200" b="1" dirty="0">
                <a:solidFill>
                  <a:prstClr val="white"/>
                </a:solidFill>
                <a:latin typeface="Sakkal Majalla" panose="02000000000000000000" pitchFamily="2" charset="-78"/>
              </a:rPr>
              <a:t> 144 </a:t>
            </a:r>
            <a:r>
              <a:rPr lang="ar-SA" sz="3200" dirty="0">
                <a:solidFill>
                  <a:prstClr val="white"/>
                </a:solidFill>
                <a:cs typeface="Sakkal Majalla" panose="02000000000000000000" pitchFamily="2" charset="-78"/>
              </a:rPr>
              <a:t>عضوا</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إلى</a:t>
            </a:r>
            <a:r>
              <a:rPr lang="en-US" sz="3200" b="1" dirty="0">
                <a:solidFill>
                  <a:prstClr val="white"/>
                </a:solidFill>
                <a:latin typeface="Sakkal Majalla" panose="02000000000000000000" pitchFamily="2" charset="-78"/>
              </a:rPr>
              <a:t> 395 </a:t>
            </a:r>
            <a:r>
              <a:rPr lang="ar-SA" sz="3200" dirty="0">
                <a:solidFill>
                  <a:prstClr val="white"/>
                </a:solidFill>
                <a:cs typeface="Sakkal Majalla" panose="02000000000000000000" pitchFamily="2" charset="-78"/>
              </a:rPr>
              <a:t>في</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نظيره</a:t>
            </a:r>
            <a:r>
              <a:rPr lang="ar-SA" sz="3200" b="1" dirty="0">
                <a:solidFill>
                  <a:prstClr val="white"/>
                </a:solidFill>
                <a:cs typeface="Sakkal Majalla" panose="02000000000000000000" pitchFamily="2" charset="-78"/>
              </a:rPr>
              <a:t> </a:t>
            </a:r>
            <a:r>
              <a:rPr lang="ar-SA" sz="3200" dirty="0">
                <a:solidFill>
                  <a:prstClr val="white"/>
                </a:solidFill>
                <a:cs typeface="Sakkal Majalla" panose="02000000000000000000" pitchFamily="2" charset="-78"/>
              </a:rPr>
              <a:t>الحالي، ينتخبون مباشرة لولاية مدتها خمس سنوات. وتنتهي عضويتهم عند افتتاح دورة أكتوبر من السنة الخامسة التي تلي انتخاب المجلس</a:t>
            </a:r>
            <a:r>
              <a:rPr lang="ar-SA" sz="3200" dirty="0">
                <a:solidFill>
                  <a:srgbClr val="000000"/>
                </a:solidFill>
                <a:cs typeface="Sakkal Majalla" panose="02000000000000000000" pitchFamily="2" charset="-78"/>
              </a:rPr>
              <a:t>.</a:t>
            </a:r>
            <a:endParaRPr lang="en-US" sz="3200" dirty="0">
              <a:solidFill>
                <a:prstClr val="white"/>
              </a:solidFill>
            </a:endParaRPr>
          </a:p>
        </p:txBody>
      </p:sp>
    </p:spTree>
    <p:extLst>
      <p:ext uri="{BB962C8B-B14F-4D97-AF65-F5344CB8AC3E}">
        <p14:creationId xmlns:p14="http://schemas.microsoft.com/office/powerpoint/2010/main" val="843321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5855" y="1501960"/>
            <a:ext cx="10446326" cy="4170372"/>
          </a:xfrm>
          <a:prstGeom prst="rect">
            <a:avLst/>
          </a:prstGeom>
        </p:spPr>
        <p:txBody>
          <a:bodyPr wrap="square">
            <a:spAutoFit/>
          </a:bodyPr>
          <a:lstStyle/>
          <a:p>
            <a:pPr algn="just">
              <a:lnSpc>
                <a:spcPct val="150000"/>
              </a:lnSpc>
              <a:spcBef>
                <a:spcPts val="2400"/>
              </a:spcBef>
              <a:spcAft>
                <a:spcPts val="600"/>
              </a:spcAft>
              <a:tabLst>
                <a:tab pos="179705" algn="r"/>
                <a:tab pos="539115" algn="r"/>
                <a:tab pos="629285" algn="r"/>
              </a:tabLst>
            </a:pPr>
            <a:r>
              <a:rPr lang="ar-SA" sz="4000" b="1" kern="0" dirty="0">
                <a:solidFill>
                  <a:prstClr val="white"/>
                </a:solidFill>
                <a:latin typeface="Calibri Light" panose="020F0302020204030204" pitchFamily="34" charset="0"/>
                <a:ea typeface="Times New Roman" panose="02020603050405020304" pitchFamily="18" charset="0"/>
                <a:cs typeface="Sakkal Majalla" panose="02000000000000000000" pitchFamily="2" charset="-78"/>
              </a:rPr>
              <a:t>ثانيا: مجلس المستشارين </a:t>
            </a:r>
            <a:endParaRPr lang="en-US" sz="3600" b="1" kern="0" dirty="0">
              <a:solidFill>
                <a:prstClr val="white"/>
              </a:solidFill>
              <a:latin typeface="Calibri Light" panose="020F0302020204030204" pitchFamily="34" charset="0"/>
              <a:ea typeface="Times New Roman" panose="02020603050405020304" pitchFamily="18" charset="0"/>
              <a:cs typeface="Times New Roman" panose="02020603050405020304" pitchFamily="18" charset="0"/>
            </a:endParaRPr>
          </a:p>
          <a:p>
            <a:r>
              <a:rPr lang="ar-SA" sz="4000" dirty="0">
                <a:solidFill>
                  <a:prstClr val="white"/>
                </a:solidFill>
                <a:ea typeface="Times New Roman" panose="02020603050405020304" pitchFamily="18" charset="0"/>
                <a:cs typeface="Sakkal Majalla" panose="02000000000000000000" pitchFamily="2" charset="-78"/>
              </a:rPr>
              <a:t>انتقل العدد في</a:t>
            </a:r>
            <a:r>
              <a:rPr lang="ar-SA" sz="4000" b="1" dirty="0">
                <a:solidFill>
                  <a:prstClr val="white"/>
                </a:solidFill>
                <a:ea typeface="Times New Roman" panose="02020603050405020304" pitchFamily="18" charset="0"/>
                <a:cs typeface="Sakkal Majalla" panose="02000000000000000000" pitchFamily="2" charset="-78"/>
              </a:rPr>
              <a:t> </a:t>
            </a:r>
            <a:r>
              <a:rPr lang="ar-SA" sz="4000" dirty="0">
                <a:solidFill>
                  <a:prstClr val="white"/>
                </a:solidFill>
                <a:ea typeface="Times New Roman" panose="02020603050405020304" pitchFamily="18" charset="0"/>
                <a:cs typeface="Sakkal Majalla" panose="02000000000000000000" pitchFamily="2" charset="-78"/>
              </a:rPr>
              <a:t>البرلمان الأول</a:t>
            </a:r>
            <a:r>
              <a:rPr lang="ar-SA" sz="4000" b="1" dirty="0">
                <a:solidFill>
                  <a:prstClr val="white"/>
                </a:solidFill>
                <a:ea typeface="Times New Roman" panose="02020603050405020304" pitchFamily="18" charset="0"/>
                <a:cs typeface="Sakkal Majalla" panose="02000000000000000000" pitchFamily="2" charset="-78"/>
              </a:rPr>
              <a:t> </a:t>
            </a:r>
            <a:r>
              <a:rPr lang="ar-SA" sz="4000" dirty="0">
                <a:solidFill>
                  <a:prstClr val="white"/>
                </a:solidFill>
                <a:ea typeface="Times New Roman" panose="02020603050405020304" pitchFamily="18" charset="0"/>
                <a:cs typeface="Sakkal Majalla" panose="02000000000000000000" pitchFamily="2" charset="-78"/>
              </a:rPr>
              <a:t>من 120 عضوا منتخبا بالاقتراع غير المباشر إلى 270 مستشارا في المجلس الحالي. حسب الفصل 63 من الدستور الحالي يتكون مجلس المستشارين من 90 عضوا على الأقل، و120 عضوا على الأكثر، ينتخبون بالاقتراع العام غير المباشر، لمدة ست سنوات (عوض تسع سنوات في دستور 1996)، </a:t>
            </a:r>
            <a:endParaRPr lang="ar-SA" sz="4000" dirty="0">
              <a:solidFill>
                <a:prstClr val="white"/>
              </a:solidFill>
            </a:endParaRPr>
          </a:p>
        </p:txBody>
      </p:sp>
    </p:spTree>
    <p:extLst>
      <p:ext uri="{BB962C8B-B14F-4D97-AF65-F5344CB8AC3E}">
        <p14:creationId xmlns:p14="http://schemas.microsoft.com/office/powerpoint/2010/main" val="395514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09" y="1256176"/>
            <a:ext cx="10792691" cy="5339923"/>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2800" b="1" dirty="0">
                <a:solidFill>
                  <a:prstClr val="white"/>
                </a:solidFill>
                <a:cs typeface="Sakkal Majalla" panose="02000000000000000000" pitchFamily="2" charset="-78"/>
              </a:rPr>
              <a:t>البرلمان يعقد جلساته في دورتين خلال السنة، ويرأس الملك افتتاح الدورة الأولى، التي تبتدئ يوم الجمعة الثانية من شهر أكتوبر، وتُفتتح الدورة الثانية يوم الجمعة الثانية من شهر أبريل. (الفصل 65) إذا استمرت جلسات البرلمان أربعة أشهر على الأقل في كل دورة، جاز ختم الدورة بمرسوم. ويمكن جمع البرلمان في دورة استثنائية، إما بمرسوم، أو بطلب من ثلث أعضاء مجلس النواب، أو بأغلبية أعضاء مجلس المستشارين. </a:t>
            </a:r>
            <a:endParaRPr lang="en-US" sz="2800" b="1" dirty="0">
              <a:solidFill>
                <a:prstClr val="white"/>
              </a:solidFill>
            </a:endParaRPr>
          </a:p>
          <a:p>
            <a:pPr algn="just">
              <a:lnSpc>
                <a:spcPct val="150000"/>
              </a:lnSpc>
              <a:spcAft>
                <a:spcPts val="600"/>
              </a:spcAft>
              <a:tabLst>
                <a:tab pos="179705" algn="r"/>
                <a:tab pos="539115" algn="r"/>
                <a:tab pos="629285" algn="r"/>
              </a:tabLst>
            </a:pPr>
            <a:r>
              <a:rPr lang="ar-SA" sz="2800" b="1" dirty="0">
                <a:solidFill>
                  <a:prstClr val="white"/>
                </a:solidFill>
                <a:cs typeface="Sakkal Majalla" panose="02000000000000000000" pitchFamily="2" charset="-78"/>
              </a:rPr>
              <a:t>تكون جلسات مجلسي البرلمان عمومية، وينشر محضر مناقشات الجلسات العامة برمته في الجريدة الرسمية للبرلمان. ولكل من المجلسين أن يعقد اجتماعات سرية، بطلب من رئيس الحكومة، أو بطلب من ثلث أعضائه. وتكون جلسات لجان البرلمان سرية، ويحدد النظام الداخلي لمجلسي البرلمان الحالات والضوابط التي يمكن أن تنعقد فيها اللجان بصفة علنية؛</a:t>
            </a:r>
            <a:endParaRPr lang="en-US" sz="2800" b="1" dirty="0">
              <a:solidFill>
                <a:prstClr val="white"/>
              </a:solidFill>
            </a:endParaRPr>
          </a:p>
        </p:txBody>
      </p:sp>
    </p:spTree>
    <p:extLst>
      <p:ext uri="{BB962C8B-B14F-4D97-AF65-F5344CB8AC3E}">
        <p14:creationId xmlns:p14="http://schemas.microsoft.com/office/powerpoint/2010/main" val="2188486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5237" y="1282259"/>
            <a:ext cx="10113818" cy="5493812"/>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يعقد البرلمان جلسات مشتركة بمجلسيه، وعلى وجه الخصوص، في الحالات التالية: </a:t>
            </a:r>
            <a:endParaRPr lang="en-US" sz="1600" b="1"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افتتاح الملك للدورة التشريعية في الجمعة الثانية من شهر أكتوبر، والاستماع إلى الخطب الملكية الموجهة للبرلمان؛</a:t>
            </a:r>
            <a:endParaRPr lang="en-US" sz="1600" b="1"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المصادقة على مراجعة الدستور وفق أحكام الفصل 174؛</a:t>
            </a:r>
            <a:endParaRPr lang="en-US" sz="1600" b="1"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الاستماع إلى التصريحات، التي يقدمها رئيس الحكومة؛</a:t>
            </a:r>
            <a:endParaRPr lang="en-US" sz="1600" b="1"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عرض مشروع قانون المالية السنوي؛</a:t>
            </a:r>
            <a:endParaRPr lang="en-US" sz="1600" b="1" dirty="0">
              <a:solidFill>
                <a:prstClr val="white"/>
              </a:solidFill>
              <a:ea typeface="Times New Roman" panose="02020603050405020304" pitchFamily="18" charset="0"/>
              <a:cs typeface="Arial" panose="020B0604020202020204" pitchFamily="34" charset="0"/>
            </a:endParaRPr>
          </a:p>
          <a:p>
            <a:pPr marL="342900" indent="-342900" algn="just">
              <a:lnSpc>
                <a:spcPct val="150000"/>
              </a:lnSpc>
              <a:spcAft>
                <a:spcPts val="600"/>
              </a:spcAft>
              <a:buFont typeface="Times New Roman" panose="02020603050405020304" pitchFamily="18" charset="0"/>
              <a:buChar char="-"/>
              <a:tabLst>
                <a:tab pos="179705" algn="r"/>
                <a:tab pos="539115" algn="r"/>
                <a:tab pos="629285" algn="r"/>
              </a:tabLst>
            </a:pPr>
            <a:r>
              <a:rPr lang="ar-SA" sz="2400" b="1" dirty="0">
                <a:solidFill>
                  <a:prstClr val="white"/>
                </a:solidFill>
                <a:ea typeface="Times New Roman" panose="02020603050405020304" pitchFamily="18" charset="0"/>
                <a:cs typeface="Sakkal Majalla" panose="02000000000000000000" pitchFamily="2" charset="-78"/>
              </a:rPr>
              <a:t>الاستماع إلى رؤساء الدول والحكومات الأجنبية. </a:t>
            </a:r>
            <a:endParaRPr lang="en-US" sz="1600" b="1" dirty="0">
              <a:solidFill>
                <a:prstClr val="white"/>
              </a:solidFill>
              <a:ea typeface="Times New Roman" panose="02020603050405020304" pitchFamily="18" charset="0"/>
              <a:cs typeface="Arial" panose="020B0604020202020204" pitchFamily="34" charset="0"/>
            </a:endParaRPr>
          </a:p>
          <a:p>
            <a:pPr algn="just">
              <a:lnSpc>
                <a:spcPct val="150000"/>
              </a:lnSpc>
              <a:spcAft>
                <a:spcPts val="600"/>
              </a:spcAft>
              <a:tabLst>
                <a:tab pos="179705" algn="r"/>
                <a:tab pos="539115" algn="r"/>
                <a:tab pos="629285" algn="r"/>
              </a:tabLst>
            </a:pPr>
            <a:r>
              <a:rPr lang="ar-SA" sz="2400" b="1" dirty="0">
                <a:solidFill>
                  <a:prstClr val="white"/>
                </a:solidFill>
                <a:cs typeface="Sakkal Majalla" panose="02000000000000000000" pitchFamily="2" charset="-78"/>
              </a:rPr>
              <a:t>كما يمكن لرئيس الحكومة أن يطلب من رئيسي مجلسي النواب والمستشارين عقد اجتماعات مشتركة للبرلمان، للاستماع إلى بيانات تتعلق بقضايا تكتسي طابعا وطنيا هاما. </a:t>
            </a:r>
            <a:endParaRPr lang="en-US" sz="2400" b="1" dirty="0">
              <a:solidFill>
                <a:prstClr val="white"/>
              </a:solidFill>
            </a:endParaRPr>
          </a:p>
        </p:txBody>
      </p:sp>
    </p:spTree>
    <p:extLst>
      <p:ext uri="{BB962C8B-B14F-4D97-AF65-F5344CB8AC3E}">
        <p14:creationId xmlns:p14="http://schemas.microsoft.com/office/powerpoint/2010/main" val="162327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17" y="917912"/>
            <a:ext cx="10668001" cy="5940088"/>
          </a:xfrm>
          <a:prstGeom prst="rect">
            <a:avLst/>
          </a:prstGeom>
        </p:spPr>
        <p:txBody>
          <a:bodyPr wrap="square">
            <a:spAutoFit/>
          </a:bodyPr>
          <a:lstStyle/>
          <a:p>
            <a:pPr algn="just">
              <a:lnSpc>
                <a:spcPct val="150000"/>
              </a:lnSpc>
              <a:spcAft>
                <a:spcPts val="600"/>
              </a:spcAft>
              <a:tabLst>
                <a:tab pos="179705" algn="r"/>
                <a:tab pos="539115" algn="r"/>
                <a:tab pos="629285" algn="r"/>
              </a:tabLst>
            </a:pPr>
            <a:r>
              <a:rPr lang="ar-SA" sz="2400" b="1" dirty="0">
                <a:solidFill>
                  <a:prstClr val="white"/>
                </a:solidFill>
                <a:cs typeface="Sakkal Majalla" panose="02000000000000000000" pitchFamily="2" charset="-78"/>
              </a:rPr>
              <a:t>مجالات التشريع</a:t>
            </a:r>
            <a:endParaRPr lang="en-US" sz="2400" b="1" dirty="0">
              <a:solidFill>
                <a:prstClr val="white"/>
              </a:solidFill>
            </a:endParaRPr>
          </a:p>
          <a:p>
            <a:pPr algn="just">
              <a:lnSpc>
                <a:spcPct val="150000"/>
              </a:lnSpc>
              <a:spcAft>
                <a:spcPts val="600"/>
              </a:spcAft>
              <a:tabLst>
                <a:tab pos="179705" algn="r"/>
                <a:tab pos="539115" algn="r"/>
                <a:tab pos="629285" algn="r"/>
              </a:tabLst>
            </a:pPr>
            <a:r>
              <a:rPr lang="ar-MA" sz="2400" b="1" dirty="0">
                <a:solidFill>
                  <a:prstClr val="white"/>
                </a:solidFill>
                <a:cs typeface="Sakkal Majalla" panose="02000000000000000000" pitchFamily="2" charset="-78"/>
              </a:rPr>
              <a:t>تعتبر الوظيفة التشريعية من أولى وظائف البرلمانات، </a:t>
            </a:r>
            <a:r>
              <a:rPr lang="ar-SA" sz="2400" b="1" dirty="0">
                <a:solidFill>
                  <a:prstClr val="white"/>
                </a:solidFill>
                <a:cs typeface="Sakkal Majalla" panose="02000000000000000000" pitchFamily="2" charset="-78"/>
              </a:rPr>
              <a:t>الوثيقة الدستورية الحالية. </a:t>
            </a:r>
            <a:r>
              <a:rPr lang="ar-MA" sz="2400" b="1" dirty="0">
                <a:solidFill>
                  <a:prstClr val="white"/>
                </a:solidFill>
                <a:cs typeface="Sakkal Majalla" panose="02000000000000000000" pitchFamily="2" charset="-78"/>
              </a:rPr>
              <a:t>نجد تضاعف تدخل البرلمان حسب الفصل 71 من دستور 2011</a:t>
            </a:r>
            <a:r>
              <a:rPr lang="ar-SA" sz="2400" b="1" dirty="0">
                <a:solidFill>
                  <a:prstClr val="white"/>
                </a:solidFill>
                <a:cs typeface="Sakkal Majalla" panose="02000000000000000000" pitchFamily="2" charset="-78"/>
              </a:rPr>
              <a:t>، حيث شمل التشريع المجالات التالية: </a:t>
            </a:r>
            <a:endParaRPr lang="ar-SA" sz="2400" b="1" dirty="0">
              <a:solidFill>
                <a:prstClr val="white"/>
              </a:solidFill>
            </a:endParaRPr>
          </a:p>
          <a:p>
            <a:pPr algn="just">
              <a:lnSpc>
                <a:spcPct val="150000"/>
              </a:lnSpc>
              <a:spcAft>
                <a:spcPts val="600"/>
              </a:spcAft>
              <a:tabLst>
                <a:tab pos="179705" algn="r"/>
                <a:tab pos="539115" algn="r"/>
                <a:tab pos="629285" algn="r"/>
              </a:tabLst>
            </a:pPr>
            <a:r>
              <a:rPr lang="ar-SA" sz="2400" b="1" dirty="0">
                <a:solidFill>
                  <a:prstClr val="white"/>
                </a:solidFill>
                <a:cs typeface="Sakkal Majalla" panose="02000000000000000000" pitchFamily="2" charset="-78"/>
              </a:rPr>
              <a:t>,1مجال الحقوق والحريات الأساسية: المنصوص عليها في التصدير وفي فصول أخرى من الدستور ,كل القضايا ذات العلاقة بالحياة العامة للمواطنين.</a:t>
            </a:r>
            <a:endParaRPr lang="ar-SA" sz="2400" b="1" dirty="0">
              <a:solidFill>
                <a:prstClr val="white"/>
              </a:solidFill>
            </a:endParaRPr>
          </a:p>
          <a:p>
            <a:pPr algn="just">
              <a:lnSpc>
                <a:spcPct val="150000"/>
              </a:lnSpc>
              <a:spcAft>
                <a:spcPts val="600"/>
              </a:spcAft>
              <a:tabLst>
                <a:tab pos="179705" algn="r"/>
                <a:tab pos="539115" algn="r"/>
                <a:tab pos="629285" algn="r"/>
              </a:tabLst>
            </a:pPr>
            <a:r>
              <a:rPr lang="ar-SA" sz="2400" b="1" dirty="0">
                <a:solidFill>
                  <a:prstClr val="white"/>
                </a:solidFill>
                <a:cs typeface="Sakkal Majalla" panose="02000000000000000000" pitchFamily="2" charset="-78"/>
              </a:rPr>
              <a:t>2,القضايا الجنائية والمدنية والتجارية، سواء تعلق الأمر بالمدونات أو القوانين، كالقانون المدني والقانون التجاري والقانون الجنائي وقانون الأسرة وغيرها. </a:t>
            </a:r>
            <a:endParaRPr lang="en-US" sz="2400" b="1" dirty="0">
              <a:solidFill>
                <a:prstClr val="white"/>
              </a:solidFill>
            </a:endParaRPr>
          </a:p>
          <a:p>
            <a:pPr algn="just">
              <a:lnSpc>
                <a:spcPct val="150000"/>
              </a:lnSpc>
              <a:spcAft>
                <a:spcPts val="600"/>
              </a:spcAft>
              <a:tabLst>
                <a:tab pos="179705" algn="r"/>
                <a:tab pos="539115" algn="r"/>
                <a:tab pos="629285" algn="r"/>
              </a:tabLst>
            </a:pPr>
            <a:r>
              <a:rPr lang="en-US" sz="2400" b="1" dirty="0">
                <a:solidFill>
                  <a:prstClr val="white"/>
                </a:solidFill>
                <a:latin typeface="Sakkal Majalla" panose="02000000000000000000" pitchFamily="2" charset="-78"/>
              </a:rPr>
              <a:t>-</a:t>
            </a:r>
            <a:r>
              <a:rPr lang="ar-SA" sz="2400" b="1" dirty="0">
                <a:solidFill>
                  <a:prstClr val="white"/>
                </a:solidFill>
                <a:cs typeface="Sakkal Majalla" panose="02000000000000000000" pitchFamily="2" charset="-78"/>
              </a:rPr>
              <a:t>3القضايا الاقتصادية والاجتماعية والمالية كعلاقات الشغل، والضمان الاجتماعي وحوادث الشغل والأمراض المهنية والنظام القانوني لإصدار العملة ونظام البنك المركزي والنظام الضريبي... كما يدخل في هذا المجال القوانين التي تضع إطارا للأهداف الأساسية لنشاط الدولة في الميادين الاقتصادية والاجتماعية والبيئية والثقافية. </a:t>
            </a:r>
            <a:endParaRPr lang="en-US" sz="2400" b="1" dirty="0">
              <a:solidFill>
                <a:prstClr val="white"/>
              </a:solidFill>
            </a:endParaRPr>
          </a:p>
        </p:txBody>
      </p:sp>
    </p:spTree>
    <p:extLst>
      <p:ext uri="{BB962C8B-B14F-4D97-AF65-F5344CB8AC3E}">
        <p14:creationId xmlns:p14="http://schemas.microsoft.com/office/powerpoint/2010/main" val="390795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7527" y="580257"/>
            <a:ext cx="10016835" cy="6093976"/>
          </a:xfrm>
          <a:prstGeom prst="rect">
            <a:avLst/>
          </a:prstGeom>
        </p:spPr>
        <p:txBody>
          <a:bodyPr wrap="square">
            <a:spAutoFit/>
          </a:bodyPr>
          <a:lstStyle/>
          <a:p>
            <a:pPr algn="just">
              <a:lnSpc>
                <a:spcPct val="150000"/>
              </a:lnSpc>
              <a:spcAft>
                <a:spcPts val="600"/>
              </a:spcAft>
              <a:tabLst>
                <a:tab pos="179705" algn="r"/>
                <a:tab pos="539115" algn="r"/>
                <a:tab pos="629285" algn="r"/>
              </a:tabLst>
            </a:pPr>
            <a:endParaRPr lang="en-US" sz="3200" b="1" dirty="0">
              <a:solidFill>
                <a:prstClr val="white"/>
              </a:solidFill>
            </a:endParaRPr>
          </a:p>
          <a:p>
            <a:pPr algn="just">
              <a:lnSpc>
                <a:spcPct val="150000"/>
              </a:lnSpc>
              <a:spcAft>
                <a:spcPts val="600"/>
              </a:spcAft>
              <a:tabLst>
                <a:tab pos="179705" algn="r"/>
                <a:tab pos="539115" algn="r"/>
                <a:tab pos="629285" algn="r"/>
              </a:tabLst>
            </a:pPr>
            <a:r>
              <a:rPr lang="en-US" sz="3200" b="1" dirty="0">
                <a:solidFill>
                  <a:prstClr val="white"/>
                </a:solidFill>
                <a:latin typeface="Sakkal Majalla" panose="02000000000000000000" pitchFamily="2" charset="-78"/>
              </a:rPr>
              <a:t>-4 </a:t>
            </a:r>
            <a:r>
              <a:rPr lang="ar-SA" sz="3200" b="1" dirty="0">
                <a:solidFill>
                  <a:prstClr val="white"/>
                </a:solidFill>
                <a:latin typeface="Sakkal Majalla" panose="02000000000000000000" pitchFamily="2" charset="-78"/>
              </a:rPr>
              <a:t>المعاهدات</a:t>
            </a:r>
            <a:r>
              <a:rPr lang="ar-SA" sz="3200" b="1" dirty="0">
                <a:solidFill>
                  <a:prstClr val="white"/>
                </a:solidFill>
                <a:cs typeface="Sakkal Majalla" panose="02000000000000000000" pitchFamily="2" charset="-78"/>
              </a:rPr>
              <a:t> التي يبرمها المغرب أو ينضم إليها، المتعلقة بالسلم أو الاتحاد، أو التي تهم رسم الحدود ومعاهدات التجارة أو تلك التي تترتب عليها تكاليف تلزم مالية الدولة أو يستلزم تطبيقا اتخاذ تدابير تشريعية أو تتعلق بحقوق وحريات المواطنات والمواطنين، العامة أو الخاصة، إلا بعد الموافقة عليها بقانون، وللملك أن يعرض على البرلمان كل معاهدة أو اتفاقية أخرى قبل المصادقة عليها. </a:t>
            </a:r>
            <a:endParaRPr lang="en-US" sz="3200" b="1" dirty="0">
              <a:solidFill>
                <a:prstClr val="white"/>
              </a:solidFill>
            </a:endParaRPr>
          </a:p>
          <a:p>
            <a:pPr algn="just">
              <a:lnSpc>
                <a:spcPct val="150000"/>
              </a:lnSpc>
              <a:spcAft>
                <a:spcPts val="600"/>
              </a:spcAft>
              <a:tabLst>
                <a:tab pos="179705" algn="r"/>
                <a:tab pos="539115" algn="r"/>
                <a:tab pos="629285" algn="r"/>
              </a:tabLst>
            </a:pPr>
            <a:r>
              <a:rPr lang="en-US" sz="3200" b="1" dirty="0">
                <a:solidFill>
                  <a:prstClr val="white"/>
                </a:solidFill>
                <a:latin typeface="Sakkal Majalla" panose="02000000000000000000" pitchFamily="2" charset="-78"/>
              </a:rPr>
              <a:t>-5 </a:t>
            </a:r>
            <a:r>
              <a:rPr lang="ar-SA" sz="3200" b="1" dirty="0">
                <a:solidFill>
                  <a:prstClr val="white"/>
                </a:solidFill>
                <a:latin typeface="Sakkal Majalla" panose="02000000000000000000" pitchFamily="2" charset="-78"/>
              </a:rPr>
              <a:t>القوانين</a:t>
            </a:r>
            <a:r>
              <a:rPr lang="ar-SA" sz="3200" b="1" dirty="0">
                <a:solidFill>
                  <a:prstClr val="white"/>
                </a:solidFill>
                <a:cs typeface="Sakkal Majalla" panose="02000000000000000000" pitchFamily="2" charset="-78"/>
              </a:rPr>
              <a:t> التنظيمية: وهي القوانين التي أحال عليها الدستور لتحديد كيفية تطبيق بعض مقتضياته. </a:t>
            </a:r>
            <a:endParaRPr lang="en-US" sz="3200" b="1" dirty="0">
              <a:solidFill>
                <a:prstClr val="white"/>
              </a:solidFill>
            </a:endParaRPr>
          </a:p>
        </p:txBody>
      </p:sp>
    </p:spTree>
    <p:extLst>
      <p:ext uri="{BB962C8B-B14F-4D97-AF65-F5344CB8AC3E}">
        <p14:creationId xmlns:p14="http://schemas.microsoft.com/office/powerpoint/2010/main" val="130936880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947</Words>
  <Application>Microsoft Office PowerPoint</Application>
  <PresentationFormat>Grand écran</PresentationFormat>
  <Paragraphs>47</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14</vt:i4>
      </vt:variant>
    </vt:vector>
  </HeadingPairs>
  <TitlesOfParts>
    <vt:vector size="22" baseType="lpstr">
      <vt:lpstr>Arial</vt:lpstr>
      <vt:lpstr>Calibri</vt:lpstr>
      <vt:lpstr>Calibri Light</vt:lpstr>
      <vt:lpstr>Sakkal Majalla</vt:lpstr>
      <vt:lpstr>Simplified Arabic</vt:lpstr>
      <vt:lpstr>Times New Roman</vt:lpstr>
      <vt:lpstr>Thème Office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2025-05-15T14:20:26Z</dcterms:created>
  <dcterms:modified xsi:type="dcterms:W3CDTF">2025-05-15T14:20:38Z</dcterms:modified>
</cp:coreProperties>
</file>