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 id="214748367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ar-SA"/>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ar-SA"/>
          </a:p>
        </p:txBody>
      </p:sp>
      <p:sp>
        <p:nvSpPr>
          <p:cNvPr id="4" name="Espace réservé de la date 3"/>
          <p:cNvSpPr>
            <a:spLocks noGrp="1"/>
          </p:cNvSpPr>
          <p:nvPr>
            <p:ph type="dt" sz="half" idx="10"/>
          </p:nvPr>
        </p:nvSpPr>
        <p:spPr/>
        <p:txBody>
          <a:bodyPr/>
          <a:lstStyle/>
          <a:p>
            <a:fld id="{831631EA-313D-4155-8FC2-C6E21E284D88}" type="datetimeFigureOut">
              <a:rPr lang="ar-SA" smtClean="0"/>
              <a:t>24/10/1446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237188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831631EA-313D-4155-8FC2-C6E21E284D88}" type="datetimeFigureOut">
              <a:rPr lang="ar-SA" smtClean="0"/>
              <a:t>24/10/1446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152282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ar-S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831631EA-313D-4155-8FC2-C6E21E284D88}" type="datetimeFigureOut">
              <a:rPr lang="ar-SA" smtClean="0"/>
              <a:t>24/10/1446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1767297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1B32327-26E1-4263-BD36-AA0D1E246B0B}" type="datetimeFigureOut">
              <a:rPr lang="ar-SA" smtClean="0">
                <a:solidFill>
                  <a:prstClr val="white">
                    <a:alpha val="60000"/>
                  </a:prstClr>
                </a:solidFill>
              </a:rPr>
              <a:pPr/>
              <a:t>24/10/1446</a:t>
            </a:fld>
            <a:endParaRPr lang="ar-SA">
              <a:solidFill>
                <a:prstClr val="white">
                  <a:alpha val="60000"/>
                </a:prstClr>
              </a:solidFill>
            </a:endParaRP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ar-SA">
              <a:solidFill>
                <a:prstClr val="white">
                  <a:alpha val="60000"/>
                </a:prstClr>
              </a:solidFill>
            </a:endParaRP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1766021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11"/>
          </p:nvPr>
        </p:nvSpPr>
        <p:spPr/>
        <p:txBody>
          <a:bodyPr/>
          <a:lstStyle/>
          <a:p>
            <a:endParaRPr lang="ar-SA">
              <a:solidFill>
                <a:srgbClr val="B31166"/>
              </a:solidFill>
            </a:endParaRPr>
          </a:p>
        </p:txBody>
      </p:sp>
      <p:sp>
        <p:nvSpPr>
          <p:cNvPr id="6" name="Slide Number Placeholder 5"/>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125854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11"/>
          </p:nvPr>
        </p:nvSpPr>
        <p:spPr/>
        <p:txBody>
          <a:bodyPr/>
          <a:lstStyle/>
          <a:p>
            <a:endParaRPr lang="ar-SA">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335102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6" name="Footer Placeholder 5"/>
          <p:cNvSpPr>
            <a:spLocks noGrp="1"/>
          </p:cNvSpPr>
          <p:nvPr>
            <p:ph type="ftr" sz="quarter" idx="11"/>
          </p:nvPr>
        </p:nvSpPr>
        <p:spPr/>
        <p:txBody>
          <a:bodyPr/>
          <a:lstStyle/>
          <a:p>
            <a:endParaRPr lang="ar-SA">
              <a:solidFill>
                <a:srgbClr val="B31166"/>
              </a:solidFill>
            </a:endParaRPr>
          </a:p>
        </p:txBody>
      </p:sp>
      <p:sp>
        <p:nvSpPr>
          <p:cNvPr id="7" name="Slide Number Placeholder 6"/>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1743135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8" name="Footer Placeholder 7"/>
          <p:cNvSpPr>
            <a:spLocks noGrp="1"/>
          </p:cNvSpPr>
          <p:nvPr>
            <p:ph type="ftr" sz="quarter" idx="11"/>
          </p:nvPr>
        </p:nvSpPr>
        <p:spPr/>
        <p:txBody>
          <a:bodyPr/>
          <a:lstStyle/>
          <a:p>
            <a:endParaRPr lang="ar-SA">
              <a:solidFill>
                <a:srgbClr val="B31166"/>
              </a:solidFill>
            </a:endParaRPr>
          </a:p>
        </p:txBody>
      </p:sp>
      <p:sp>
        <p:nvSpPr>
          <p:cNvPr id="9" name="Slide Number Placeholder 8"/>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2811786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4" name="Footer Placeholder 3"/>
          <p:cNvSpPr>
            <a:spLocks noGrp="1"/>
          </p:cNvSpPr>
          <p:nvPr>
            <p:ph type="ftr" sz="quarter" idx="11"/>
          </p:nvPr>
        </p:nvSpPr>
        <p:spPr/>
        <p:txBody>
          <a:bodyPr/>
          <a:lstStyle/>
          <a:p>
            <a:endParaRPr lang="ar-SA">
              <a:solidFill>
                <a:srgbClr val="B31166"/>
              </a:solidFill>
            </a:endParaRPr>
          </a:p>
        </p:txBody>
      </p:sp>
      <p:sp>
        <p:nvSpPr>
          <p:cNvPr id="5" name="Slide Number Placeholder 4"/>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901342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3" name="Footer Placeholder 2"/>
          <p:cNvSpPr>
            <a:spLocks noGrp="1"/>
          </p:cNvSpPr>
          <p:nvPr>
            <p:ph type="ftr" sz="quarter" idx="11"/>
          </p:nvPr>
        </p:nvSpPr>
        <p:spPr/>
        <p:txBody>
          <a:bodyPr/>
          <a:lstStyle/>
          <a:p>
            <a:endParaRPr lang="ar-SA">
              <a:solidFill>
                <a:srgbClr val="B31166"/>
              </a:solidFill>
            </a:endParaRP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261836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6" name="Footer Placeholder 5"/>
          <p:cNvSpPr>
            <a:spLocks noGrp="1"/>
          </p:cNvSpPr>
          <p:nvPr>
            <p:ph type="ftr" sz="quarter" idx="11"/>
          </p:nvPr>
        </p:nvSpPr>
        <p:spPr/>
        <p:txBody>
          <a:bodyPr/>
          <a:lstStyle/>
          <a:p>
            <a:endParaRPr lang="ar-SA">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2209257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831631EA-313D-4155-8FC2-C6E21E284D88}" type="datetimeFigureOut">
              <a:rPr lang="ar-SA" smtClean="0"/>
              <a:t>24/10/1446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20306676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6" name="Footer Placeholder 5"/>
          <p:cNvSpPr>
            <a:spLocks noGrp="1"/>
          </p:cNvSpPr>
          <p:nvPr>
            <p:ph type="ftr" sz="quarter" idx="11"/>
          </p:nvPr>
        </p:nvSpPr>
        <p:spPr/>
        <p:txBody>
          <a:bodyPr/>
          <a:lstStyle/>
          <a:p>
            <a:endParaRPr lang="ar-SA">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3235040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6" name="Footer Placeholder 5"/>
          <p:cNvSpPr>
            <a:spLocks noGrp="1"/>
          </p:cNvSpPr>
          <p:nvPr>
            <p:ph type="ftr" sz="quarter" idx="11"/>
          </p:nvPr>
        </p:nvSpPr>
        <p:spPr/>
        <p:txBody>
          <a:bodyPr/>
          <a:lstStyle/>
          <a:p>
            <a:endParaRPr lang="ar-SA">
              <a:solidFill>
                <a:srgbClr val="B31166"/>
              </a:solidFill>
            </a:endParaRP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2753539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11"/>
          </p:nvPr>
        </p:nvSpPr>
        <p:spPr/>
        <p:txBody>
          <a:bodyPr/>
          <a:lstStyle/>
          <a:p>
            <a:endParaRPr lang="ar-SA">
              <a:solidFill>
                <a:srgbClr val="B31166"/>
              </a:solidFill>
            </a:endParaRP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2522295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r>
              <a:rPr lang="en-US" sz="9600" dirty="0">
                <a:solidFill>
                  <a:srgbClr val="B31166">
                    <a:lumMod val="60000"/>
                    <a:lumOff val="40000"/>
                  </a:srgb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r>
              <a:rPr lang="en-US" sz="9600" dirty="0">
                <a:solidFill>
                  <a:srgbClr val="B31166">
                    <a:lumMod val="60000"/>
                    <a:lumOff val="40000"/>
                  </a:srgb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fr-FR" smtClean="0"/>
              <a:t>Modifiez le style du titre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11"/>
          </p:nvPr>
        </p:nvSpPr>
        <p:spPr/>
        <p:txBody>
          <a:bodyPr/>
          <a:lstStyle/>
          <a:p>
            <a:endParaRPr lang="ar-SA">
              <a:solidFill>
                <a:srgbClr val="B31166"/>
              </a:solidFill>
            </a:endParaRP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3125939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11"/>
          </p:nvPr>
        </p:nvSpPr>
        <p:spPr/>
        <p:txBody>
          <a:bodyPr/>
          <a:lstStyle/>
          <a:p>
            <a:endParaRPr lang="ar-SA">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2284592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8" name="Footer Placeholder 7"/>
          <p:cNvSpPr>
            <a:spLocks noGrp="1"/>
          </p:cNvSpPr>
          <p:nvPr>
            <p:ph type="ftr" sz="quarter" idx="11"/>
          </p:nvPr>
        </p:nvSpPr>
        <p:spPr/>
        <p:txBody>
          <a:bodyPr/>
          <a:lstStyle/>
          <a:p>
            <a:endParaRPr lang="ar-SA">
              <a:solidFill>
                <a:srgbClr val="B31166"/>
              </a:solidFill>
            </a:endParaRPr>
          </a:p>
        </p:txBody>
      </p:sp>
      <p:sp>
        <p:nvSpPr>
          <p:cNvPr id="9" name="Slide Number Placeholder 8"/>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36088081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8" name="Footer Placeholder 7"/>
          <p:cNvSpPr>
            <a:spLocks noGrp="1"/>
          </p:cNvSpPr>
          <p:nvPr>
            <p:ph type="ftr" sz="quarter" idx="11"/>
          </p:nvPr>
        </p:nvSpPr>
        <p:spPr>
          <a:xfrm>
            <a:off x="561111" y="6391838"/>
            <a:ext cx="3644282" cy="304801"/>
          </a:xfrm>
        </p:spPr>
        <p:txBody>
          <a:bodyPr/>
          <a:lstStyle/>
          <a:p>
            <a:endParaRPr lang="ar-SA">
              <a:solidFill>
                <a:srgbClr val="B31166"/>
              </a:solidFill>
            </a:endParaRPr>
          </a:p>
        </p:txBody>
      </p:sp>
      <p:sp>
        <p:nvSpPr>
          <p:cNvPr id="9" name="Slide Number Placeholder 8"/>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1770109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11"/>
          </p:nvPr>
        </p:nvSpPr>
        <p:spPr/>
        <p:txBody>
          <a:bodyPr/>
          <a:lstStyle/>
          <a:p>
            <a:endParaRPr lang="ar-SA">
              <a:solidFill>
                <a:srgbClr val="B31166"/>
              </a:solidFill>
            </a:endParaRPr>
          </a:p>
        </p:txBody>
      </p:sp>
      <p:sp>
        <p:nvSpPr>
          <p:cNvPr id="6" name="Slide Number Placeholder 5"/>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12437399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11"/>
          </p:nvPr>
        </p:nvSpPr>
        <p:spPr/>
        <p:txBody>
          <a:bodyPr/>
          <a:lstStyle/>
          <a:p>
            <a:endParaRPr lang="ar-SA">
              <a:solidFill>
                <a:srgbClr val="B31166"/>
              </a:solidFill>
            </a:endParaRP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2254354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fr-FR"/>
              <a:t>Modifiez le style du titre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79311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ar-SA"/>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31631EA-313D-4155-8FC2-C6E21E284D88}" type="datetimeFigureOut">
              <a:rPr lang="ar-SA" smtClean="0"/>
              <a:t>24/10/1446</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36894679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226095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92304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331238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8" name="Footer Placeholder 7"/>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9" name="Slide Number Placeholder 8"/>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7654884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7855748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3" name="Footer Placeholder 2"/>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Slide Number Placeholder 3"/>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3487761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694414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fr-FR"/>
              <a:t>Modifiez le style du titre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352349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fr-FR"/>
              <a:t>Modifiez le style du titre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4590371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2366752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e la date 4"/>
          <p:cNvSpPr>
            <a:spLocks noGrp="1"/>
          </p:cNvSpPr>
          <p:nvPr>
            <p:ph type="dt" sz="half" idx="10"/>
          </p:nvPr>
        </p:nvSpPr>
        <p:spPr/>
        <p:txBody>
          <a:bodyPr/>
          <a:lstStyle/>
          <a:p>
            <a:fld id="{831631EA-313D-4155-8FC2-C6E21E284D88}" type="datetimeFigureOut">
              <a:rPr lang="ar-SA" smtClean="0"/>
              <a:t>24/10/1446</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3831962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fr-FR"/>
              <a:t>Modifiez le style du titre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l" defTabSz="457200" rtl="0"/>
            <a:r>
              <a:rPr lang="en-US" sz="8000" dirty="0">
                <a:solidFill>
                  <a:prstClr val="white"/>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rtl="0"/>
            <a:r>
              <a:rPr lang="en-US" sz="8000" dirty="0">
                <a:solidFill>
                  <a:prstClr val="white"/>
                </a:solidFill>
                <a:effectLst/>
              </a:rPr>
              <a:t>”</a:t>
            </a:r>
          </a:p>
        </p:txBody>
      </p:sp>
    </p:spTree>
    <p:extLst>
      <p:ext uri="{BB962C8B-B14F-4D97-AF65-F5344CB8AC3E}">
        <p14:creationId xmlns:p14="http://schemas.microsoft.com/office/powerpoint/2010/main" val="23974976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fr-FR"/>
              <a:t>Modifiez le style du titre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Footer Placeholder 5"/>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481798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fr-FR"/>
              <a:t>Modifiez le style du titre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427163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fr-FR"/>
              <a:t>Modifiez le style du titre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4" name="Footer Placeholder 3"/>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720005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14891143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11"/>
          </p:nvPr>
        </p:nvSpPr>
        <p:spPr/>
        <p:txBody>
          <a:bodyPr/>
          <a:lstStyle/>
          <a:p>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12"/>
          </p:nvPr>
        </p:nvSpPr>
        <p:spPr/>
        <p:txBody>
          <a:bodyPr/>
          <a:lstStyle/>
          <a:p>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735675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ar-S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7" name="Espace réservé de la date 6"/>
          <p:cNvSpPr>
            <a:spLocks noGrp="1"/>
          </p:cNvSpPr>
          <p:nvPr>
            <p:ph type="dt" sz="half" idx="10"/>
          </p:nvPr>
        </p:nvSpPr>
        <p:spPr/>
        <p:txBody>
          <a:bodyPr/>
          <a:lstStyle/>
          <a:p>
            <a:fld id="{831631EA-313D-4155-8FC2-C6E21E284D88}" type="datetimeFigureOut">
              <a:rPr lang="ar-SA" smtClean="0"/>
              <a:t>24/10/1446</a:t>
            </a:fld>
            <a:endParaRPr lang="ar-SA"/>
          </a:p>
        </p:txBody>
      </p:sp>
      <p:sp>
        <p:nvSpPr>
          <p:cNvPr id="8" name="Espace réservé du pied de page 7"/>
          <p:cNvSpPr>
            <a:spLocks noGrp="1"/>
          </p:cNvSpPr>
          <p:nvPr>
            <p:ph type="ftr" sz="quarter" idx="11"/>
          </p:nvPr>
        </p:nvSpPr>
        <p:spPr/>
        <p:txBody>
          <a:bodyPr/>
          <a:lstStyle/>
          <a:p>
            <a:endParaRPr lang="ar-SA"/>
          </a:p>
        </p:txBody>
      </p:sp>
      <p:sp>
        <p:nvSpPr>
          <p:cNvPr id="9" name="Espace réservé du numéro de diapositive 8"/>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161257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e la date 2"/>
          <p:cNvSpPr>
            <a:spLocks noGrp="1"/>
          </p:cNvSpPr>
          <p:nvPr>
            <p:ph type="dt" sz="half" idx="10"/>
          </p:nvPr>
        </p:nvSpPr>
        <p:spPr/>
        <p:txBody>
          <a:bodyPr/>
          <a:lstStyle/>
          <a:p>
            <a:fld id="{831631EA-313D-4155-8FC2-C6E21E284D88}" type="datetimeFigureOut">
              <a:rPr lang="ar-SA" smtClean="0"/>
              <a:t>24/10/1446</a:t>
            </a:fld>
            <a:endParaRPr lang="ar-SA"/>
          </a:p>
        </p:txBody>
      </p:sp>
      <p:sp>
        <p:nvSpPr>
          <p:cNvPr id="4" name="Espace réservé du pied de page 3"/>
          <p:cNvSpPr>
            <a:spLocks noGrp="1"/>
          </p:cNvSpPr>
          <p:nvPr>
            <p:ph type="ftr" sz="quarter" idx="11"/>
          </p:nvPr>
        </p:nvSpPr>
        <p:spPr/>
        <p:txBody>
          <a:bodyPr/>
          <a:lstStyle/>
          <a:p>
            <a:endParaRPr lang="ar-SA"/>
          </a:p>
        </p:txBody>
      </p:sp>
      <p:sp>
        <p:nvSpPr>
          <p:cNvPr id="5" name="Espace réservé du numéro de diapositive 4"/>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863994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31631EA-313D-4155-8FC2-C6E21E284D88}" type="datetimeFigureOut">
              <a:rPr lang="ar-SA" smtClean="0"/>
              <a:t>24/10/1446</a:t>
            </a:fld>
            <a:endParaRPr lang="ar-SA"/>
          </a:p>
        </p:txBody>
      </p:sp>
      <p:sp>
        <p:nvSpPr>
          <p:cNvPr id="3" name="Espace réservé du pied de page 2"/>
          <p:cNvSpPr>
            <a:spLocks noGrp="1"/>
          </p:cNvSpPr>
          <p:nvPr>
            <p:ph type="ftr" sz="quarter" idx="11"/>
          </p:nvPr>
        </p:nvSpPr>
        <p:spPr/>
        <p:txBody>
          <a:bodyPr/>
          <a:lstStyle/>
          <a:p>
            <a:endParaRPr lang="ar-SA"/>
          </a:p>
        </p:txBody>
      </p:sp>
      <p:sp>
        <p:nvSpPr>
          <p:cNvPr id="4" name="Espace réservé du numéro de diapositive 3"/>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1738763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S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1631EA-313D-4155-8FC2-C6E21E284D88}" type="datetimeFigureOut">
              <a:rPr lang="ar-SA" smtClean="0"/>
              <a:t>24/10/1446</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2078054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ar-S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31631EA-313D-4155-8FC2-C6E21E284D88}" type="datetimeFigureOut">
              <a:rPr lang="ar-SA" smtClean="0"/>
              <a:t>24/10/1446</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887F4064-DDB3-4CDE-9956-1E4EA52180C2}" type="slidenum">
              <a:rPr lang="ar-SA" smtClean="0"/>
              <a:t>‹N°›</a:t>
            </a:fld>
            <a:endParaRPr lang="ar-SA"/>
          </a:p>
        </p:txBody>
      </p:sp>
    </p:spTree>
    <p:extLst>
      <p:ext uri="{BB962C8B-B14F-4D97-AF65-F5344CB8AC3E}">
        <p14:creationId xmlns:p14="http://schemas.microsoft.com/office/powerpoint/2010/main" val="3928458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fr-FR" smtClean="0"/>
              <a:t>Modifiez le style du titre</a:t>
            </a:r>
            <a:endParaRPr lang="ar-SA"/>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31631EA-313D-4155-8FC2-C6E21E284D88}" type="datetimeFigureOut">
              <a:rPr lang="ar-SA" smtClean="0"/>
              <a:t>24/10/1446</a:t>
            </a:fld>
            <a:endParaRPr lang="ar-SA"/>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Espace réservé du numéro de diapositive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87F4064-DDB3-4CDE-9956-1E4EA52180C2}" type="slidenum">
              <a:rPr lang="ar-SA" smtClean="0"/>
              <a:t>‹N°›</a:t>
            </a:fld>
            <a:endParaRPr lang="ar-SA"/>
          </a:p>
        </p:txBody>
      </p:sp>
    </p:spTree>
    <p:extLst>
      <p:ext uri="{BB962C8B-B14F-4D97-AF65-F5344CB8AC3E}">
        <p14:creationId xmlns:p14="http://schemas.microsoft.com/office/powerpoint/2010/main" val="1755186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1B32327-26E1-4263-BD36-AA0D1E246B0B}" type="datetimeFigureOut">
              <a:rPr lang="ar-SA" smtClean="0">
                <a:solidFill>
                  <a:srgbClr val="B31166"/>
                </a:solidFill>
              </a:rPr>
              <a:pPr/>
              <a:t>24/10/1446</a:t>
            </a:fld>
            <a:endParaRPr lang="ar-SA">
              <a:solidFill>
                <a:srgbClr val="B31166"/>
              </a:solidFill>
            </a:endParaRP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ar-SA">
              <a:solidFill>
                <a:srgbClr val="B31166"/>
              </a:solidFill>
            </a:endParaRP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52C0704-B6CF-4BD3-91A6-34A8AEAE3877}" type="slidenum">
              <a:rPr lang="ar-SA" smtClean="0">
                <a:solidFill>
                  <a:prstClr val="white"/>
                </a:solidFill>
              </a:rPr>
              <a:pPr/>
              <a:t>‹N°›</a:t>
            </a:fld>
            <a:endParaRPr lang="ar-SA">
              <a:solidFill>
                <a:prstClr val="white"/>
              </a:solidFill>
            </a:endParaRPr>
          </a:p>
        </p:txBody>
      </p:sp>
    </p:spTree>
    <p:extLst>
      <p:ext uri="{BB962C8B-B14F-4D97-AF65-F5344CB8AC3E}">
        <p14:creationId xmlns:p14="http://schemas.microsoft.com/office/powerpoint/2010/main" val="1189174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rtl="0"/>
            <a:fld id="{8E36636D-D922-432D-A958-524484B5923D}" type="datetimeFigureOut">
              <a:rPr lang="en-US" dirty="0">
                <a:solidFill>
                  <a:prstClr val="white">
                    <a:lumMod val="95000"/>
                  </a:prstClr>
                </a:solidFill>
                <a:effectLst>
                  <a:outerShdw blurRad="50800" dist="38100" dir="2700000" algn="tl" rotWithShape="0">
                    <a:prstClr val="black">
                      <a:alpha val="43000"/>
                    </a:prstClr>
                  </a:outerShdw>
                </a:effectLst>
              </a:rPr>
              <a:pPr defTabSz="457200" rtl="0"/>
              <a:t>4/22/2025</a:t>
            </a:fld>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defTabSz="457200" rtl="0"/>
            <a:endParaRPr lang="en-US" dirty="0">
              <a:solidFill>
                <a:prstClr val="white">
                  <a:lumMod val="95000"/>
                </a:prstClr>
              </a:solidFill>
              <a:effectLst>
                <a:outerShdw blurRad="50800" dist="38100" dir="2700000" algn="tl" rotWithShape="0">
                  <a:prstClr val="black">
                    <a:alpha val="43000"/>
                  </a:prstClr>
                </a:outerShdw>
              </a:effectLst>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defTabSz="457200" rtl="0"/>
            <a:fld id="{DF28FB93-0A08-4E7D-8E63-9EFA29F1E093}" type="slidenum">
              <a:rPr lang="en-US" dirty="0">
                <a:solidFill>
                  <a:prstClr val="white">
                    <a:lumMod val="95000"/>
                  </a:prstClr>
                </a:solidFill>
                <a:effectLst>
                  <a:outerShdw blurRad="50800" dist="38100" dir="2700000" algn="tl" rotWithShape="0">
                    <a:prstClr val="black">
                      <a:alpha val="43000"/>
                    </a:prstClr>
                  </a:outerShdw>
                </a:effectLst>
              </a:rPr>
              <a:pPr defTabSz="457200" rtl="0"/>
              <a:t>‹N°›</a:t>
            </a:fld>
            <a:endParaRPr lang="en-US" dirty="0">
              <a:solidFill>
                <a:prstClr val="white">
                  <a:lumMod val="95000"/>
                </a:prstClr>
              </a:solidFill>
              <a:effectLst>
                <a:outerShdw blurRad="50800" dist="38100" dir="2700000" algn="tl" rotWithShape="0">
                  <a:prstClr val="black">
                    <a:alpha val="43000"/>
                  </a:prstClr>
                </a:outerShdw>
              </a:effectLst>
            </a:endParaRPr>
          </a:p>
        </p:txBody>
      </p:sp>
    </p:spTree>
    <p:extLst>
      <p:ext uri="{BB962C8B-B14F-4D97-AF65-F5344CB8AC3E}">
        <p14:creationId xmlns:p14="http://schemas.microsoft.com/office/powerpoint/2010/main" val="318543221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ar-SA"/>
          </a:p>
        </p:txBody>
      </p:sp>
      <p:sp>
        <p:nvSpPr>
          <p:cNvPr id="3" name="Sous-titre 2"/>
          <p:cNvSpPr>
            <a:spLocks noGrp="1"/>
          </p:cNvSpPr>
          <p:nvPr>
            <p:ph type="subTitle" idx="1"/>
          </p:nvPr>
        </p:nvSpPr>
        <p:spPr/>
        <p:txBody>
          <a:bodyPr/>
          <a:lstStyle/>
          <a:p>
            <a:endParaRPr lang="ar-SA"/>
          </a:p>
        </p:txBody>
      </p:sp>
    </p:spTree>
    <p:extLst>
      <p:ext uri="{BB962C8B-B14F-4D97-AF65-F5344CB8AC3E}">
        <p14:creationId xmlns:p14="http://schemas.microsoft.com/office/powerpoint/2010/main" val="722745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00545" y="1793542"/>
            <a:ext cx="10386647" cy="5078313"/>
          </a:xfrm>
          <a:prstGeom prst="rect">
            <a:avLst/>
          </a:prstGeom>
          <a:noFill/>
        </p:spPr>
        <p:txBody>
          <a:bodyPr wrap="square" rtlCol="0">
            <a:spAutoFit/>
          </a:bodyPr>
          <a:lstStyle/>
          <a:p>
            <a:pPr algn="just" defTabSz="457200"/>
            <a:r>
              <a:rPr lang="ar-TN" sz="5400" b="1" dirty="0">
                <a:solidFill>
                  <a:prstClr val="white"/>
                </a:solidFill>
              </a:rPr>
              <a:t>الفرع الثاني: جماعية الجهاز التنفيذي</a:t>
            </a:r>
            <a:endParaRPr lang="fr-FR" sz="5400" b="1" dirty="0">
              <a:solidFill>
                <a:prstClr val="white"/>
              </a:solidFill>
            </a:endParaRPr>
          </a:p>
          <a:p>
            <a:pPr algn="just" defTabSz="457200"/>
            <a:r>
              <a:rPr lang="ar-SA" sz="5400" dirty="0">
                <a:solidFill>
                  <a:prstClr val="white"/>
                </a:solidFill>
              </a:rPr>
              <a:t>إن الخاصية الثانية للنظام المجلسي هو وضع الوظيفية في هيئة جماعية، خلاف للنظام الوظيفي في النظام البرلماني الذي يمتاز بالثنائية، والنظام الرئاسي الذي يمتاز بوحدة الجهاز التنفيذي، وذلك على النحو السابق </a:t>
            </a:r>
            <a:r>
              <a:rPr lang="ar-SA" sz="5400" dirty="0" err="1">
                <a:solidFill>
                  <a:prstClr val="white"/>
                </a:solidFill>
              </a:rPr>
              <a:t>بيانه.</a:t>
            </a:r>
            <a:r>
              <a:rPr lang="ar-SA" sz="5400" dirty="0">
                <a:solidFill>
                  <a:prstClr val="white"/>
                </a:solidFill>
              </a:rPr>
              <a:t> </a:t>
            </a:r>
            <a:endParaRPr lang="fr-FR" sz="5400" dirty="0">
              <a:solidFill>
                <a:prstClr val="white"/>
              </a:solidFill>
            </a:endParaRPr>
          </a:p>
        </p:txBody>
      </p:sp>
    </p:spTree>
    <p:extLst>
      <p:ext uri="{BB962C8B-B14F-4D97-AF65-F5344CB8AC3E}">
        <p14:creationId xmlns:p14="http://schemas.microsoft.com/office/powerpoint/2010/main" val="410131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31272" y="2087987"/>
            <a:ext cx="10481071" cy="5078313"/>
          </a:xfrm>
          <a:prstGeom prst="rect">
            <a:avLst/>
          </a:prstGeom>
          <a:noFill/>
        </p:spPr>
        <p:txBody>
          <a:bodyPr wrap="square" rtlCol="0">
            <a:spAutoFit/>
          </a:bodyPr>
          <a:lstStyle/>
          <a:p>
            <a:pPr algn="just" defTabSz="457200"/>
            <a:r>
              <a:rPr lang="ar-SA" sz="5400" dirty="0">
                <a:solidFill>
                  <a:prstClr val="white"/>
                </a:solidFill>
              </a:rPr>
              <a:t>ولضمان عدم اكتساب السلطة التنفيذية نفوذا كبيرا ومركزا قويا، يختص البرلمان بمراقبة أعمال الحكومة، ويترتب على ذلك أن البرلمان له تعديل أعمال الحكومة أو إلغاؤها دون أن يكون للحكومة حق الاعتراض أو </a:t>
            </a:r>
            <a:r>
              <a:rPr lang="ar-SA" sz="5400" dirty="0" err="1">
                <a:solidFill>
                  <a:prstClr val="white"/>
                </a:solidFill>
              </a:rPr>
              <a:t>الاستقالة.</a:t>
            </a:r>
            <a:r>
              <a:rPr lang="ar-SA" sz="5400" dirty="0">
                <a:solidFill>
                  <a:prstClr val="white"/>
                </a:solidFill>
              </a:rPr>
              <a:t> </a:t>
            </a:r>
            <a:endParaRPr lang="fr-FR" sz="5400" dirty="0">
              <a:solidFill>
                <a:prstClr val="white"/>
              </a:solidFill>
            </a:endParaRPr>
          </a:p>
          <a:p>
            <a:pPr algn="just" defTabSz="457200"/>
            <a:endParaRPr lang="fr-FR" sz="5400" dirty="0">
              <a:solidFill>
                <a:prstClr val="white"/>
              </a:solidFill>
            </a:endParaRPr>
          </a:p>
        </p:txBody>
      </p:sp>
    </p:spTree>
    <p:extLst>
      <p:ext uri="{BB962C8B-B14F-4D97-AF65-F5344CB8AC3E}">
        <p14:creationId xmlns:p14="http://schemas.microsoft.com/office/powerpoint/2010/main" val="2304006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21366" y="958734"/>
            <a:ext cx="10433325" cy="6001643"/>
          </a:xfrm>
          <a:prstGeom prst="rect">
            <a:avLst/>
          </a:prstGeom>
          <a:noFill/>
        </p:spPr>
        <p:txBody>
          <a:bodyPr wrap="square" rtlCol="0">
            <a:spAutoFit/>
          </a:bodyPr>
          <a:lstStyle/>
          <a:p>
            <a:pPr algn="just" defTabSz="457200"/>
            <a:r>
              <a:rPr lang="ar-SA" sz="4800" dirty="0">
                <a:solidFill>
                  <a:prstClr val="white"/>
                </a:solidFill>
              </a:rPr>
              <a:t>في هذا النموذج، تتجمع السلطات كلها في مجلس منتخب وتتجلى فيه إرادة الشعب فهو الذي يقوم بالتشريع، وهو الذي يحكم، أما الهيئة التي ينتدبها هذا المجلس للتنفيذ، فلا يقتصر دورها على تنفيذ سياسة المجلس أو القوانين التي يشرعها، وإنما تقوم بتنفيذ كل قرار من </a:t>
            </a:r>
            <a:r>
              <a:rPr lang="ar-SA" sz="4800" dirty="0" err="1">
                <a:solidFill>
                  <a:prstClr val="white"/>
                </a:solidFill>
              </a:rPr>
              <a:t>قرارته</a:t>
            </a:r>
            <a:r>
              <a:rPr lang="ar-SA" sz="4800" dirty="0">
                <a:solidFill>
                  <a:prstClr val="white"/>
                </a:solidFill>
              </a:rPr>
              <a:t>، فالحكومة في هذا النظام لا تؤلف من وزارة ووزراء، وإنما من منفذين لإرادة المجلس</a:t>
            </a:r>
            <a:r>
              <a:rPr lang="ar-MA" sz="4800" dirty="0" err="1">
                <a:solidFill>
                  <a:prstClr val="white"/>
                </a:solidFill>
              </a:rPr>
              <a:t>.</a:t>
            </a:r>
            <a:endParaRPr lang="fr-FR" sz="4800" dirty="0">
              <a:solidFill>
                <a:prstClr val="white"/>
              </a:solidFill>
            </a:endParaRPr>
          </a:p>
        </p:txBody>
      </p:sp>
    </p:spTree>
    <p:extLst>
      <p:ext uri="{BB962C8B-B14F-4D97-AF65-F5344CB8AC3E}">
        <p14:creationId xmlns:p14="http://schemas.microsoft.com/office/powerpoint/2010/main" val="1202883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73083" y="1403786"/>
            <a:ext cx="10789920" cy="6923188"/>
          </a:xfrm>
          <a:prstGeom prst="rect">
            <a:avLst/>
          </a:prstGeom>
          <a:noFill/>
        </p:spPr>
        <p:txBody>
          <a:bodyPr wrap="square" rtlCol="0">
            <a:spAutoFit/>
          </a:bodyPr>
          <a:lstStyle/>
          <a:p>
            <a:pPr algn="just" defTabSz="457200"/>
            <a:r>
              <a:rPr lang="ar-SA" sz="5400" dirty="0">
                <a:solidFill>
                  <a:prstClr val="white"/>
                </a:solidFill>
              </a:rPr>
              <a:t>بالتالي، يخضع نظام حكومة الجمعية لهيمنة السلطة التشريعية على السلطة التنفيذية، بحيث أن هذه الأخيرة مجرد منفذ لتشريعات وقرارات السلطة التشريعية، ليتحول هذا النظام إلى نظام يحقق اندماجا </a:t>
            </a:r>
            <a:r>
              <a:rPr lang="ar-SA" sz="5400" dirty="0" err="1">
                <a:solidFill>
                  <a:prstClr val="white"/>
                </a:solidFill>
              </a:rPr>
              <a:t>للسلط</a:t>
            </a:r>
            <a:r>
              <a:rPr lang="ar-SA" sz="5400" dirty="0">
                <a:solidFill>
                  <a:prstClr val="white"/>
                </a:solidFill>
              </a:rPr>
              <a:t>، حيث يبرز فيه ثلاثة عناصر رئيسية</a:t>
            </a:r>
            <a:r>
              <a:rPr lang="ar-MA" sz="5400" dirty="0" err="1">
                <a:solidFill>
                  <a:prstClr val="white"/>
                </a:solidFill>
              </a:rPr>
              <a:t>.</a:t>
            </a:r>
            <a:endParaRPr lang="ar-MA" sz="5400" dirty="0">
              <a:solidFill>
                <a:prstClr val="white"/>
              </a:solidFill>
            </a:endParaRPr>
          </a:p>
          <a:p>
            <a:pPr algn="just" defTabSz="457200"/>
            <a:endParaRPr lang="fr-FR" sz="5400" dirty="0">
              <a:solidFill>
                <a:prstClr val="white"/>
              </a:solidFill>
            </a:endParaRPr>
          </a:p>
          <a:p>
            <a:pPr algn="just" defTabSz="457200"/>
            <a:endParaRPr lang="fr-FR" sz="5400" dirty="0">
              <a:solidFill>
                <a:prstClr val="white"/>
              </a:solidFill>
            </a:endParaRPr>
          </a:p>
        </p:txBody>
      </p:sp>
    </p:spTree>
    <p:extLst>
      <p:ext uri="{BB962C8B-B14F-4D97-AF65-F5344CB8AC3E}">
        <p14:creationId xmlns:p14="http://schemas.microsoft.com/office/powerpoint/2010/main" val="161188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3262" y="1281013"/>
            <a:ext cx="10677379" cy="5909310"/>
          </a:xfrm>
          <a:prstGeom prst="rect">
            <a:avLst/>
          </a:prstGeom>
          <a:noFill/>
        </p:spPr>
        <p:txBody>
          <a:bodyPr wrap="square" rtlCol="0">
            <a:spAutoFit/>
          </a:bodyPr>
          <a:lstStyle/>
          <a:p>
            <a:pPr algn="just" defTabSz="457200"/>
            <a:r>
              <a:rPr lang="ar-SA" sz="5400" dirty="0">
                <a:solidFill>
                  <a:prstClr val="white"/>
                </a:solidFill>
              </a:rPr>
              <a:t>أولا: وجود هيئة تنفيذية جماعية؛</a:t>
            </a:r>
            <a:endParaRPr lang="fr-FR" sz="5400" dirty="0">
              <a:solidFill>
                <a:prstClr val="white"/>
              </a:solidFill>
            </a:endParaRPr>
          </a:p>
          <a:p>
            <a:pPr algn="just" defTabSz="457200"/>
            <a:r>
              <a:rPr lang="ar-SA" sz="5400" dirty="0">
                <a:solidFill>
                  <a:prstClr val="white"/>
                </a:solidFill>
              </a:rPr>
              <a:t>ثانيا: تعيين الهيئة التنفيذية من قبل مجلس نيابي؛</a:t>
            </a:r>
            <a:endParaRPr lang="fr-FR" sz="5400" dirty="0">
              <a:solidFill>
                <a:prstClr val="white"/>
              </a:solidFill>
            </a:endParaRPr>
          </a:p>
          <a:p>
            <a:pPr algn="just" defTabSz="457200"/>
            <a:r>
              <a:rPr lang="ar-SA" sz="5400" dirty="0">
                <a:solidFill>
                  <a:prstClr val="white"/>
                </a:solidFill>
              </a:rPr>
              <a:t>ثالثا: أن مسألة عزل الهيئة التنفيذية وإبطال قراراتها تتم من قبل المجلس </a:t>
            </a:r>
            <a:r>
              <a:rPr lang="ar-SA" sz="5400" dirty="0" err="1">
                <a:solidFill>
                  <a:prstClr val="white"/>
                </a:solidFill>
              </a:rPr>
              <a:t>النيابي.</a:t>
            </a:r>
            <a:r>
              <a:rPr lang="ar-SA" sz="5400" dirty="0">
                <a:solidFill>
                  <a:prstClr val="white"/>
                </a:solidFill>
              </a:rPr>
              <a:t> </a:t>
            </a:r>
            <a:endParaRPr lang="ar-MA" sz="5400" dirty="0">
              <a:solidFill>
                <a:prstClr val="white"/>
              </a:solidFill>
            </a:endParaRPr>
          </a:p>
          <a:p>
            <a:pPr algn="just" defTabSz="457200"/>
            <a:r>
              <a:rPr lang="ar-SA" sz="5400" dirty="0">
                <a:solidFill>
                  <a:prstClr val="white"/>
                </a:solidFill>
              </a:rPr>
              <a:t>مما تقدم يتبين لنا رجحان كفة البرلمان على الحكومة</a:t>
            </a:r>
            <a:r>
              <a:rPr lang="en-US" sz="5400" dirty="0">
                <a:solidFill>
                  <a:prstClr val="white"/>
                </a:solidFill>
              </a:rPr>
              <a:t>.</a:t>
            </a:r>
            <a:endParaRPr lang="fr-FR" sz="5400" dirty="0">
              <a:solidFill>
                <a:prstClr val="white"/>
              </a:solidFill>
            </a:endParaRPr>
          </a:p>
          <a:p>
            <a:pPr defTabSz="457200"/>
            <a:endParaRPr lang="fr-FR" sz="5400" dirty="0">
              <a:solidFill>
                <a:prstClr val="white"/>
              </a:solidFill>
            </a:endParaRPr>
          </a:p>
        </p:txBody>
      </p:sp>
    </p:spTree>
    <p:extLst>
      <p:ext uri="{BB962C8B-B14F-4D97-AF65-F5344CB8AC3E}">
        <p14:creationId xmlns:p14="http://schemas.microsoft.com/office/powerpoint/2010/main" val="1509251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1855" y="2579362"/>
            <a:ext cx="6096000" cy="646331"/>
          </a:xfrm>
          <a:prstGeom prst="rect">
            <a:avLst/>
          </a:prstGeom>
        </p:spPr>
        <p:txBody>
          <a:bodyPr>
            <a:spAutoFit/>
          </a:bodyPr>
          <a:lstStyle/>
          <a:p>
            <a:pPr algn="just" defTabSz="457200"/>
            <a:r>
              <a:rPr lang="ar-TN" b="1" dirty="0">
                <a:solidFill>
                  <a:prstClr val="white"/>
                </a:solidFill>
              </a:rPr>
              <a:t>الم</a:t>
            </a:r>
            <a:r>
              <a:rPr lang="ar-SA" b="1" dirty="0">
                <a:solidFill>
                  <a:prstClr val="white"/>
                </a:solidFill>
              </a:rPr>
              <a:t>ح</a:t>
            </a:r>
            <a:r>
              <a:rPr lang="ar-SA" b="1" dirty="0">
                <a:solidFill>
                  <a:prstClr val="white"/>
                </a:solidFill>
              </a:rPr>
              <a:t>ور</a:t>
            </a:r>
            <a:r>
              <a:rPr lang="ar-TN" b="1" dirty="0">
                <a:solidFill>
                  <a:prstClr val="white"/>
                </a:solidFill>
              </a:rPr>
              <a:t> الخامس:</a:t>
            </a:r>
            <a:endParaRPr lang="fr-FR" b="1" dirty="0">
              <a:solidFill>
                <a:prstClr val="white"/>
              </a:solidFill>
            </a:endParaRPr>
          </a:p>
          <a:p>
            <a:pPr algn="just" defTabSz="457200"/>
            <a:r>
              <a:rPr lang="ar-TN" b="1" dirty="0">
                <a:solidFill>
                  <a:prstClr val="white"/>
                </a:solidFill>
              </a:rPr>
              <a:t>دمج السلطات (النظام </a:t>
            </a:r>
            <a:r>
              <a:rPr lang="ar-TN" b="1" dirty="0" err="1">
                <a:solidFill>
                  <a:prstClr val="white"/>
                </a:solidFill>
              </a:rPr>
              <a:t>المجلسي</a:t>
            </a:r>
            <a:r>
              <a:rPr lang="ar-TN" b="1" dirty="0">
                <a:solidFill>
                  <a:prstClr val="white"/>
                </a:solidFill>
              </a:rPr>
              <a:t>)</a:t>
            </a:r>
            <a:endParaRPr lang="fr-FR" b="1" dirty="0">
              <a:solidFill>
                <a:prstClr val="white"/>
              </a:solidFill>
            </a:endParaRPr>
          </a:p>
        </p:txBody>
      </p:sp>
    </p:spTree>
    <p:extLst>
      <p:ext uri="{BB962C8B-B14F-4D97-AF65-F5344CB8AC3E}">
        <p14:creationId xmlns:p14="http://schemas.microsoft.com/office/powerpoint/2010/main" val="3185604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66798" y="1609898"/>
            <a:ext cx="10335491" cy="5509200"/>
          </a:xfrm>
          <a:prstGeom prst="rect">
            <a:avLst/>
          </a:prstGeom>
          <a:noFill/>
        </p:spPr>
        <p:txBody>
          <a:bodyPr wrap="square" rtlCol="0">
            <a:spAutoFit/>
          </a:bodyPr>
          <a:lstStyle/>
          <a:p>
            <a:pPr algn="just" defTabSz="457200"/>
            <a:r>
              <a:rPr lang="ar-SA" sz="4400" dirty="0">
                <a:solidFill>
                  <a:prstClr val="white"/>
                </a:solidFill>
              </a:rPr>
              <a:t>نظام </a:t>
            </a:r>
            <a:r>
              <a:rPr lang="ar-SA" sz="4400" dirty="0">
                <a:solidFill>
                  <a:prstClr val="white"/>
                </a:solidFill>
              </a:rPr>
              <a:t>حكومة الجمعية</a:t>
            </a:r>
            <a:r>
              <a:rPr lang="ar-SA" sz="4400" b="1" dirty="0">
                <a:solidFill>
                  <a:prstClr val="white"/>
                </a:solidFill>
              </a:rPr>
              <a:t> </a:t>
            </a:r>
            <a:r>
              <a:rPr lang="ar-SA" sz="4400" dirty="0">
                <a:solidFill>
                  <a:prstClr val="white"/>
                </a:solidFill>
              </a:rPr>
              <a:t>أو ما يطلق عليه النظام المجلسي، هو </a:t>
            </a:r>
            <a:r>
              <a:rPr lang="ar-SA" sz="4400" dirty="0">
                <a:solidFill>
                  <a:prstClr val="white"/>
                </a:solidFill>
              </a:rPr>
              <a:t>الذي </a:t>
            </a:r>
            <a:r>
              <a:rPr lang="ar-SA" sz="4400" dirty="0">
                <a:solidFill>
                  <a:prstClr val="white"/>
                </a:solidFill>
              </a:rPr>
              <a:t>يقوم على إخضاع السلطة التنفيذية للسلطة التشريعية بحيث تكون الحكومة تحت رقابة البرلمان مباشرة وتابعة له، إذ لا يأخذ هذا النظام بمبدأ الفصل بين السلطات، فسلطات الدولة في هذا النظام غير متوازية بشكل أفقي، ويعود ذلك على تغليب السلطة التشريعية على السلطة التنفيذية في هذا النظام</a:t>
            </a:r>
            <a:r>
              <a:rPr lang="en-US" sz="4400" dirty="0">
                <a:solidFill>
                  <a:prstClr val="white"/>
                </a:solidFill>
              </a:rPr>
              <a:t>.</a:t>
            </a:r>
            <a:endParaRPr lang="fr-FR" sz="4400" dirty="0">
              <a:solidFill>
                <a:prstClr val="white"/>
              </a:solidFill>
            </a:endParaRPr>
          </a:p>
          <a:p>
            <a:pPr algn="just" defTabSz="457200"/>
            <a:endParaRPr lang="fr-FR" sz="4400" dirty="0">
              <a:solidFill>
                <a:prstClr val="white"/>
              </a:solidFill>
            </a:endParaRPr>
          </a:p>
        </p:txBody>
      </p:sp>
    </p:spTree>
    <p:extLst>
      <p:ext uri="{BB962C8B-B14F-4D97-AF65-F5344CB8AC3E}">
        <p14:creationId xmlns:p14="http://schemas.microsoft.com/office/powerpoint/2010/main" val="104584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20436" y="1953491"/>
            <a:ext cx="10390909" cy="3785652"/>
          </a:xfrm>
          <a:prstGeom prst="rect">
            <a:avLst/>
          </a:prstGeom>
          <a:noFill/>
        </p:spPr>
        <p:txBody>
          <a:bodyPr wrap="square" rtlCol="0">
            <a:spAutoFit/>
          </a:bodyPr>
          <a:lstStyle/>
          <a:p>
            <a:pPr algn="just" defTabSz="457200"/>
            <a:r>
              <a:rPr lang="ar-SA" sz="4800" dirty="0">
                <a:solidFill>
                  <a:prstClr val="white"/>
                </a:solidFill>
              </a:rPr>
              <a:t>لقد ظهر هذا النظام في فرنسا لفترات قصيرة (دستور السنة الأولى للثورة وخلال قيام الجمعيتين التأسيسين لسنتي 1848 و 871) ومن الأمثلة المعاصرة لهذا النظام، نجده طبق منذ 1848 في الكونفدرالية </a:t>
            </a:r>
            <a:r>
              <a:rPr lang="ar-SA" sz="4800" dirty="0">
                <a:solidFill>
                  <a:prstClr val="white"/>
                </a:solidFill>
              </a:rPr>
              <a:t>السويسرية،</a:t>
            </a:r>
          </a:p>
        </p:txBody>
      </p:sp>
    </p:spTree>
    <p:extLst>
      <p:ext uri="{BB962C8B-B14F-4D97-AF65-F5344CB8AC3E}">
        <p14:creationId xmlns:p14="http://schemas.microsoft.com/office/powerpoint/2010/main" val="3735998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18" y="778364"/>
            <a:ext cx="10210800" cy="6863417"/>
          </a:xfrm>
          <a:prstGeom prst="rect">
            <a:avLst/>
          </a:prstGeom>
        </p:spPr>
        <p:txBody>
          <a:bodyPr wrap="square">
            <a:spAutoFit/>
          </a:bodyPr>
          <a:lstStyle/>
          <a:p>
            <a:pPr algn="just" defTabSz="457200"/>
            <a:r>
              <a:rPr lang="ar-SA" sz="4400" dirty="0">
                <a:solidFill>
                  <a:prstClr val="white"/>
                </a:solidFill>
              </a:rPr>
              <a:t>إذا كان قد أجري عليه تعديلا جوهريا بواسطة دستور 1874 فإن هذا الأخير لم يمس بالخصائص الأساسية لنظام </a:t>
            </a:r>
            <a:r>
              <a:rPr lang="ar-SA" sz="4400" dirty="0">
                <a:solidFill>
                  <a:prstClr val="white"/>
                </a:solidFill>
              </a:rPr>
              <a:t>الجمعية لتبقى </a:t>
            </a:r>
            <a:r>
              <a:rPr lang="x-none" sz="4400" baseline="30000" dirty="0">
                <a:solidFill>
                  <a:prstClr val="white"/>
                </a:solidFill>
              </a:rPr>
              <a:t> </a:t>
            </a:r>
            <a:r>
              <a:rPr lang="ar-MA" sz="4400" dirty="0">
                <a:solidFill>
                  <a:prstClr val="white"/>
                </a:solidFill>
              </a:rPr>
              <a:t> </a:t>
            </a:r>
            <a:r>
              <a:rPr lang="ar-MA" sz="4400" dirty="0">
                <a:solidFill>
                  <a:prstClr val="white"/>
                </a:solidFill>
              </a:rPr>
              <a:t>الدولة الوحيدة التي تطبقه اليوم</a:t>
            </a:r>
            <a:r>
              <a:rPr lang="ar-MA" sz="4400" dirty="0">
                <a:solidFill>
                  <a:prstClr val="white"/>
                </a:solidFill>
              </a:rPr>
              <a:t>.</a:t>
            </a:r>
            <a:endParaRPr lang="ar-SA" sz="4400" dirty="0">
              <a:solidFill>
                <a:prstClr val="white"/>
              </a:solidFill>
            </a:endParaRPr>
          </a:p>
          <a:p>
            <a:pPr algn="just" defTabSz="457200"/>
            <a:r>
              <a:rPr lang="ar-SA" sz="4400" dirty="0">
                <a:solidFill>
                  <a:prstClr val="white"/>
                </a:solidFill>
              </a:rPr>
              <a:t>وتفيد مقتضيات الدستور الاتحادي بأن السيادة العليا في الكونفدرالية السويسرية تمارس من طرف الجمعية الاتحادية</a:t>
            </a:r>
            <a:r>
              <a:rPr lang="ar-MA" sz="4400" dirty="0">
                <a:solidFill>
                  <a:prstClr val="white"/>
                </a:solidFill>
              </a:rPr>
              <a:t>.</a:t>
            </a:r>
            <a:endParaRPr lang="ar-SA" sz="4400" dirty="0">
              <a:solidFill>
                <a:prstClr val="white"/>
              </a:solidFill>
            </a:endParaRPr>
          </a:p>
          <a:p>
            <a:pPr algn="just" defTabSz="457200"/>
            <a:r>
              <a:rPr lang="ar-SA" sz="4400" dirty="0">
                <a:solidFill>
                  <a:prstClr val="white"/>
                </a:solidFill>
              </a:rPr>
              <a:t>وقد برهن هذا النظام على نجاح كبير في سويسرا، لاستقرار هذه البلاد وعراقة المبادئ الديمقراطية فيها. إضافة لكونها دولة فدرالية، </a:t>
            </a:r>
            <a:endParaRPr lang="fr-FR" sz="4400" dirty="0">
              <a:solidFill>
                <a:prstClr val="white"/>
              </a:solidFill>
            </a:endParaRPr>
          </a:p>
          <a:p>
            <a:pPr algn="just" defTabSz="457200"/>
            <a:endParaRPr lang="ar-MA" sz="4400" dirty="0">
              <a:solidFill>
                <a:prstClr val="white"/>
              </a:solidFill>
            </a:endParaRPr>
          </a:p>
        </p:txBody>
      </p:sp>
    </p:spTree>
    <p:extLst>
      <p:ext uri="{BB962C8B-B14F-4D97-AF65-F5344CB8AC3E}">
        <p14:creationId xmlns:p14="http://schemas.microsoft.com/office/powerpoint/2010/main" val="3792196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60763" y="1502471"/>
            <a:ext cx="9878291" cy="3477875"/>
          </a:xfrm>
          <a:prstGeom prst="rect">
            <a:avLst/>
          </a:prstGeom>
          <a:noFill/>
        </p:spPr>
        <p:txBody>
          <a:bodyPr wrap="square" rtlCol="0">
            <a:spAutoFit/>
          </a:bodyPr>
          <a:lstStyle/>
          <a:p>
            <a:pPr algn="just" defTabSz="457200"/>
            <a:r>
              <a:rPr lang="ar-SA" sz="4400" dirty="0">
                <a:solidFill>
                  <a:prstClr val="white"/>
                </a:solidFill>
              </a:rPr>
              <a:t>وأيضا </a:t>
            </a:r>
            <a:r>
              <a:rPr lang="ar-SA" sz="4400" dirty="0">
                <a:solidFill>
                  <a:prstClr val="white"/>
                </a:solidFill>
              </a:rPr>
              <a:t>نتيجة للوعي السياسي العالي للمواطن السويسري، واستقرار الأوضاع الاجتماعية والاقتصادية وعدم تعرض سويسرا للحروب بفضل حيادها خلال الحربين العالميتين الأولى والثانية</a:t>
            </a:r>
            <a:r>
              <a:rPr lang="ar-SA" sz="4400" dirty="0">
                <a:solidFill>
                  <a:prstClr val="white"/>
                </a:solidFill>
              </a:rPr>
              <a:t>.</a:t>
            </a:r>
          </a:p>
          <a:p>
            <a:pPr algn="just" defTabSz="457200"/>
            <a:r>
              <a:rPr lang="ar-SA" sz="4400" dirty="0">
                <a:solidFill>
                  <a:prstClr val="white"/>
                </a:solidFill>
              </a:rPr>
              <a:t> </a:t>
            </a:r>
            <a:endParaRPr lang="fr-FR" sz="4400" dirty="0">
              <a:solidFill>
                <a:prstClr val="white"/>
              </a:solidFill>
            </a:endParaRPr>
          </a:p>
        </p:txBody>
      </p:sp>
    </p:spTree>
    <p:extLst>
      <p:ext uri="{BB962C8B-B14F-4D97-AF65-F5344CB8AC3E}">
        <p14:creationId xmlns:p14="http://schemas.microsoft.com/office/powerpoint/2010/main" val="398305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80654" y="1463254"/>
            <a:ext cx="10305011" cy="5909310"/>
          </a:xfrm>
          <a:prstGeom prst="rect">
            <a:avLst/>
          </a:prstGeom>
          <a:noFill/>
        </p:spPr>
        <p:txBody>
          <a:bodyPr wrap="square" rtlCol="0">
            <a:spAutoFit/>
          </a:bodyPr>
          <a:lstStyle/>
          <a:p>
            <a:pPr algn="just" defTabSz="457200"/>
            <a:r>
              <a:rPr lang="ar-SA" sz="5400" dirty="0">
                <a:solidFill>
                  <a:prstClr val="white"/>
                </a:solidFill>
              </a:rPr>
              <a:t>أن هذا </a:t>
            </a:r>
            <a:r>
              <a:rPr lang="ar-SA" sz="5400" dirty="0" err="1">
                <a:solidFill>
                  <a:prstClr val="white"/>
                </a:solidFill>
              </a:rPr>
              <a:t>النظام </a:t>
            </a:r>
            <a:r>
              <a:rPr lang="ar-SA" sz="5400" dirty="0">
                <a:solidFill>
                  <a:prstClr val="white"/>
                </a:solidFill>
              </a:rPr>
              <a:t>(المجلسي) كان سببا في استقرار الأوضاع السياسية في سويسرا، وكذلك عدم نشوب أزمات سياسية فيها كالتي تشهدها عادة الدول التي تتبع النظام البرلماني، وخاصة في حالة التعددية الحزبية وعدم وجود حزب مسيطر أو مهيمن</a:t>
            </a:r>
            <a:r>
              <a:rPr lang="en-US" sz="5400" dirty="0">
                <a:solidFill>
                  <a:prstClr val="white"/>
                </a:solidFill>
              </a:rPr>
              <a:t>.</a:t>
            </a:r>
            <a:endParaRPr lang="fr-FR" sz="5400" dirty="0">
              <a:solidFill>
                <a:prstClr val="white"/>
              </a:solidFill>
            </a:endParaRPr>
          </a:p>
          <a:p>
            <a:pPr algn="just" defTabSz="457200"/>
            <a:endParaRPr lang="fr-FR" sz="5400" dirty="0">
              <a:solidFill>
                <a:prstClr val="white"/>
              </a:solidFill>
            </a:endParaRPr>
          </a:p>
        </p:txBody>
      </p:sp>
    </p:spTree>
    <p:extLst>
      <p:ext uri="{BB962C8B-B14F-4D97-AF65-F5344CB8AC3E}">
        <p14:creationId xmlns:p14="http://schemas.microsoft.com/office/powerpoint/2010/main" val="198679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92727" y="1003496"/>
            <a:ext cx="10487891" cy="6247864"/>
          </a:xfrm>
          <a:prstGeom prst="rect">
            <a:avLst/>
          </a:prstGeom>
          <a:noFill/>
        </p:spPr>
        <p:txBody>
          <a:bodyPr wrap="square" rtlCol="0">
            <a:spAutoFit/>
          </a:bodyPr>
          <a:lstStyle/>
          <a:p>
            <a:pPr algn="just" defTabSz="457200"/>
            <a:r>
              <a:rPr lang="ar-TN" sz="4000" b="1" dirty="0">
                <a:solidFill>
                  <a:prstClr val="white"/>
                </a:solidFill>
              </a:rPr>
              <a:t>المطلب الأول: خصائص النظام المجلسي</a:t>
            </a:r>
            <a:endParaRPr lang="fr-FR" sz="4000" b="1" dirty="0">
              <a:solidFill>
                <a:prstClr val="white"/>
              </a:solidFill>
            </a:endParaRPr>
          </a:p>
          <a:p>
            <a:pPr algn="just" defTabSz="457200"/>
            <a:r>
              <a:rPr lang="ar-SA" sz="4000" dirty="0">
                <a:solidFill>
                  <a:prstClr val="white"/>
                </a:solidFill>
              </a:rPr>
              <a:t>تتمثل أبرز مظاهر هذا النظام في مجموع من الخصائص، نذكر </a:t>
            </a:r>
            <a:r>
              <a:rPr lang="ar-SA" sz="4000" dirty="0" err="1">
                <a:solidFill>
                  <a:prstClr val="white"/>
                </a:solidFill>
              </a:rPr>
              <a:t>أهمها:</a:t>
            </a:r>
            <a:r>
              <a:rPr lang="ar-SA" sz="4000" dirty="0">
                <a:solidFill>
                  <a:prstClr val="white"/>
                </a:solidFill>
              </a:rPr>
              <a:t> </a:t>
            </a:r>
            <a:endParaRPr lang="fr-FR" sz="4000" dirty="0">
              <a:solidFill>
                <a:prstClr val="white"/>
              </a:solidFill>
            </a:endParaRPr>
          </a:p>
          <a:p>
            <a:pPr algn="just" defTabSz="457200"/>
            <a:r>
              <a:rPr lang="ar-TN" sz="4000" b="1" dirty="0">
                <a:solidFill>
                  <a:prstClr val="white"/>
                </a:solidFill>
              </a:rPr>
              <a:t>الفرع الأول: التدرج بين السلطات</a:t>
            </a:r>
            <a:endParaRPr lang="ar-MA" sz="4000" b="1" dirty="0">
              <a:solidFill>
                <a:prstClr val="white"/>
              </a:solidFill>
            </a:endParaRPr>
          </a:p>
          <a:p>
            <a:pPr algn="just" defTabSz="457200"/>
            <a:r>
              <a:rPr lang="ar-SA" sz="4000" dirty="0">
                <a:solidFill>
                  <a:prstClr val="white"/>
                </a:solidFill>
              </a:rPr>
              <a:t>إذا كان البرلمان يختص في النظام المجلسي بالوظيفة التشريعية، وتختص الهيئة التنفيذية بالوظيفة التنفيذية تحت إشراف البرلمان ورقابته، فإن ذلك يقتضي القول</a:t>
            </a:r>
            <a:r>
              <a:rPr lang="en-US" sz="4000" dirty="0">
                <a:solidFill>
                  <a:prstClr val="white"/>
                </a:solidFill>
              </a:rPr>
              <a:t> -</a:t>
            </a:r>
            <a:r>
              <a:rPr lang="ar-SA" sz="4000" dirty="0">
                <a:solidFill>
                  <a:prstClr val="white"/>
                </a:solidFill>
              </a:rPr>
              <a:t>بالنظر إلى مدى الأخذ بمبدأ الفصل ببن السلطات</a:t>
            </a:r>
            <a:r>
              <a:rPr lang="en-US" sz="4000" dirty="0">
                <a:solidFill>
                  <a:prstClr val="white"/>
                </a:solidFill>
              </a:rPr>
              <a:t>-</a:t>
            </a:r>
            <a:r>
              <a:rPr lang="ar-SA" sz="4000" dirty="0">
                <a:solidFill>
                  <a:prstClr val="white"/>
                </a:solidFill>
              </a:rPr>
              <a:t> أن حكومة الجمعية تقوم على أساس عدم المساواة، وعدم التوازن بين الهيئة التشريعية والهيئة </a:t>
            </a:r>
            <a:r>
              <a:rPr lang="ar-SA" sz="4000" dirty="0" err="1">
                <a:solidFill>
                  <a:prstClr val="white"/>
                </a:solidFill>
              </a:rPr>
              <a:t>التنفيذية،</a:t>
            </a:r>
            <a:r>
              <a:rPr lang="ar-SA" sz="4000" dirty="0">
                <a:solidFill>
                  <a:prstClr val="white"/>
                </a:solidFill>
              </a:rPr>
              <a:t> </a:t>
            </a:r>
            <a:endParaRPr lang="fr-FR" sz="4000" b="1" dirty="0">
              <a:solidFill>
                <a:prstClr val="white"/>
              </a:solidFill>
            </a:endParaRPr>
          </a:p>
          <a:p>
            <a:pPr algn="just" defTabSz="457200"/>
            <a:endParaRPr lang="fr-FR" sz="4000" dirty="0">
              <a:solidFill>
                <a:prstClr val="white"/>
              </a:solidFill>
            </a:endParaRPr>
          </a:p>
        </p:txBody>
      </p:sp>
    </p:spTree>
    <p:extLst>
      <p:ext uri="{BB962C8B-B14F-4D97-AF65-F5344CB8AC3E}">
        <p14:creationId xmlns:p14="http://schemas.microsoft.com/office/powerpoint/2010/main" val="1502491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89708" y="948503"/>
            <a:ext cx="10307783" cy="6684036"/>
          </a:xfrm>
          <a:prstGeom prst="rect">
            <a:avLst/>
          </a:prstGeom>
          <a:noFill/>
        </p:spPr>
        <p:txBody>
          <a:bodyPr wrap="square" rtlCol="0">
            <a:spAutoFit/>
          </a:bodyPr>
          <a:lstStyle/>
          <a:p>
            <a:pPr algn="just" defTabSz="457200"/>
            <a:r>
              <a:rPr lang="ar-SA" sz="5400" dirty="0">
                <a:solidFill>
                  <a:prstClr val="white"/>
                </a:solidFill>
              </a:rPr>
              <a:t>إذ يقوم هذا النظام على ترجيح كفة السلطة التشريعية الممثلة في البرلمان على كفة السلطة التنفيذية الممثلة في الحكومة، ويكون للهيئة الأولى مركز الصدارة والرجحان بالنسبة للهيئة الثانية، إذ يتولى البرلمان اختيار أعضاء اللجنة التنفيذية، كما يختص البرلمان بعزلهم من مناصبهم إذا رأى ذلك</a:t>
            </a:r>
            <a:r>
              <a:rPr lang="en-US" sz="5400" dirty="0">
                <a:solidFill>
                  <a:prstClr val="white"/>
                </a:solidFill>
              </a:rPr>
              <a:t>.</a:t>
            </a:r>
            <a:endParaRPr lang="fr-FR" sz="5400" dirty="0">
              <a:solidFill>
                <a:prstClr val="white"/>
              </a:solidFill>
            </a:endParaRPr>
          </a:p>
          <a:p>
            <a:pPr algn="just" defTabSz="457200"/>
            <a:endParaRPr lang="fr-FR" sz="5400" dirty="0">
              <a:solidFill>
                <a:prstClr val="white"/>
              </a:solidFill>
            </a:endParaRPr>
          </a:p>
        </p:txBody>
      </p:sp>
    </p:spTree>
    <p:extLst>
      <p:ext uri="{BB962C8B-B14F-4D97-AF65-F5344CB8AC3E}">
        <p14:creationId xmlns:p14="http://schemas.microsoft.com/office/powerpoint/2010/main" val="240014959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rection Ion">
  <a:themeElements>
    <a:clrScheme name="Direction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Direction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irection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3.xml><?xml version="1.0" encoding="utf-8"?>
<a:theme xmlns:a="http://schemas.openxmlformats.org/drawingml/2006/main" name="Ardois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otalTime>0</TotalTime>
  <Words>591</Words>
  <Application>Microsoft Office PowerPoint</Application>
  <PresentationFormat>Grand écran</PresentationFormat>
  <Paragraphs>24</Paragraphs>
  <Slides>14</Slides>
  <Notes>0</Notes>
  <HiddenSlides>0</HiddenSlides>
  <MMClips>0</MMClips>
  <ScaleCrop>false</ScaleCrop>
  <HeadingPairs>
    <vt:vector size="6" baseType="variant">
      <vt:variant>
        <vt:lpstr>Polices utilisées</vt:lpstr>
      </vt:variant>
      <vt:variant>
        <vt:i4>9</vt:i4>
      </vt:variant>
      <vt:variant>
        <vt:lpstr>Thème</vt:lpstr>
      </vt:variant>
      <vt:variant>
        <vt:i4>3</vt:i4>
      </vt:variant>
      <vt:variant>
        <vt:lpstr>Titres des diapositives</vt:lpstr>
      </vt:variant>
      <vt:variant>
        <vt:i4>14</vt:i4>
      </vt:variant>
    </vt:vector>
  </HeadingPairs>
  <TitlesOfParts>
    <vt:vector size="26" baseType="lpstr">
      <vt:lpstr>Arial</vt:lpstr>
      <vt:lpstr>Calibri</vt:lpstr>
      <vt:lpstr>Calibri Light</vt:lpstr>
      <vt:lpstr>Calisto MT</vt:lpstr>
      <vt:lpstr>Century Gothic</vt:lpstr>
      <vt:lpstr>Times New Roman</vt:lpstr>
      <vt:lpstr>Trebuchet MS</vt:lpstr>
      <vt:lpstr>Wingdings 2</vt:lpstr>
      <vt:lpstr>Wingdings 3</vt:lpstr>
      <vt:lpstr>Thème Office</vt:lpstr>
      <vt:lpstr>Direction Ion</vt:lpstr>
      <vt:lpstr>Ardoise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pc</dc:creator>
  <cp:lastModifiedBy>pc</cp:lastModifiedBy>
  <cp:revision>1</cp:revision>
  <dcterms:created xsi:type="dcterms:W3CDTF">2025-04-22T13:01:51Z</dcterms:created>
  <dcterms:modified xsi:type="dcterms:W3CDTF">2025-04-22T13:02:02Z</dcterms:modified>
</cp:coreProperties>
</file>