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ar-SA"/>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ar-SA"/>
          </a:p>
        </p:txBody>
      </p:sp>
      <p:sp>
        <p:nvSpPr>
          <p:cNvPr id="4" name="Espace réservé de la date 3"/>
          <p:cNvSpPr>
            <a:spLocks noGrp="1"/>
          </p:cNvSpPr>
          <p:nvPr>
            <p:ph type="dt" sz="half" idx="10"/>
          </p:nvPr>
        </p:nvSpPr>
        <p:spPr/>
        <p:txBody>
          <a:bodyPr/>
          <a:lstStyle/>
          <a:p>
            <a:fld id="{0541800C-15D6-4805-A1FD-EB3E89FB0ED5}" type="datetimeFigureOut">
              <a:rPr lang="ar-SA" smtClean="0"/>
              <a:t>18/11/1446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1A4C7AF4-4343-4633-A0B7-0B6F5D307CE1}" type="slidenum">
              <a:rPr lang="ar-SA" smtClean="0"/>
              <a:t>‹N°›</a:t>
            </a:fld>
            <a:endParaRPr lang="ar-SA"/>
          </a:p>
        </p:txBody>
      </p:sp>
    </p:spTree>
    <p:extLst>
      <p:ext uri="{BB962C8B-B14F-4D97-AF65-F5344CB8AC3E}">
        <p14:creationId xmlns:p14="http://schemas.microsoft.com/office/powerpoint/2010/main" val="1938618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0541800C-15D6-4805-A1FD-EB3E89FB0ED5}" type="datetimeFigureOut">
              <a:rPr lang="ar-SA" smtClean="0"/>
              <a:t>18/11/1446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1A4C7AF4-4343-4633-A0B7-0B6F5D307CE1}" type="slidenum">
              <a:rPr lang="ar-SA" smtClean="0"/>
              <a:t>‹N°›</a:t>
            </a:fld>
            <a:endParaRPr lang="ar-SA"/>
          </a:p>
        </p:txBody>
      </p:sp>
    </p:spTree>
    <p:extLst>
      <p:ext uri="{BB962C8B-B14F-4D97-AF65-F5344CB8AC3E}">
        <p14:creationId xmlns:p14="http://schemas.microsoft.com/office/powerpoint/2010/main" val="2152895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ar-S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0541800C-15D6-4805-A1FD-EB3E89FB0ED5}" type="datetimeFigureOut">
              <a:rPr lang="ar-SA" smtClean="0"/>
              <a:t>18/11/1446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1A4C7AF4-4343-4633-A0B7-0B6F5D307CE1}" type="slidenum">
              <a:rPr lang="ar-SA" smtClean="0"/>
              <a:t>‹N°›</a:t>
            </a:fld>
            <a:endParaRPr lang="ar-SA"/>
          </a:p>
        </p:txBody>
      </p:sp>
    </p:spTree>
    <p:extLst>
      <p:ext uri="{BB962C8B-B14F-4D97-AF65-F5344CB8AC3E}">
        <p14:creationId xmlns:p14="http://schemas.microsoft.com/office/powerpoint/2010/main" val="3808934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1676828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536500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0787939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9588616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8" name="Footer Placeholder 7"/>
          <p:cNvSpPr>
            <a:spLocks noGrp="1"/>
          </p:cNvSpPr>
          <p:nvPr>
            <p:ph type="ftr" sz="quarter" idx="11"/>
          </p:nvPr>
        </p:nvSpPr>
        <p:spPr/>
        <p:txBody>
          <a:bodyPr/>
          <a:lstStyle/>
          <a:p>
            <a:endParaRPr lang="ar-SA">
              <a:solidFill>
                <a:prstClr val="white">
                  <a:tint val="75000"/>
                </a:prstClr>
              </a:solidFill>
            </a:endParaRPr>
          </a:p>
        </p:txBody>
      </p:sp>
      <p:sp>
        <p:nvSpPr>
          <p:cNvPr id="9" name="Slide Number Placeholder 8"/>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830070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4" name="Footer Placeholder 3"/>
          <p:cNvSpPr>
            <a:spLocks noGrp="1"/>
          </p:cNvSpPr>
          <p:nvPr>
            <p:ph type="ftr" sz="quarter" idx="11"/>
          </p:nvPr>
        </p:nvSpPr>
        <p:spPr/>
        <p:txBody>
          <a:bodyPr/>
          <a:lstStyle/>
          <a:p>
            <a:endParaRPr lang="ar-SA">
              <a:solidFill>
                <a:prstClr val="white">
                  <a:tint val="75000"/>
                </a:prstClr>
              </a:solidFill>
            </a:endParaRPr>
          </a:p>
        </p:txBody>
      </p:sp>
      <p:sp>
        <p:nvSpPr>
          <p:cNvPr id="5" name="Slide Number Placeholder 4"/>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1367015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3" name="Footer Placeholder 2"/>
          <p:cNvSpPr>
            <a:spLocks noGrp="1"/>
          </p:cNvSpPr>
          <p:nvPr>
            <p:ph type="ftr" sz="quarter" idx="11"/>
          </p:nvPr>
        </p:nvSpPr>
        <p:spPr/>
        <p:txBody>
          <a:bodyPr/>
          <a:lstStyle/>
          <a:p>
            <a:endParaRPr lang="ar-SA">
              <a:solidFill>
                <a:prstClr val="white">
                  <a:tint val="75000"/>
                </a:prstClr>
              </a:solidFill>
            </a:endParaRPr>
          </a:p>
        </p:txBody>
      </p:sp>
      <p:sp>
        <p:nvSpPr>
          <p:cNvPr id="4" name="Slide Number Placeholder 3"/>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4237246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862685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0541800C-15D6-4805-A1FD-EB3E89FB0ED5}" type="datetimeFigureOut">
              <a:rPr lang="ar-SA" smtClean="0"/>
              <a:t>18/11/1446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1A4C7AF4-4343-4633-A0B7-0B6F5D307CE1}" type="slidenum">
              <a:rPr lang="ar-SA" smtClean="0"/>
              <a:t>‹N°›</a:t>
            </a:fld>
            <a:endParaRPr lang="ar-SA"/>
          </a:p>
        </p:txBody>
      </p:sp>
    </p:spTree>
    <p:extLst>
      <p:ext uri="{BB962C8B-B14F-4D97-AF65-F5344CB8AC3E}">
        <p14:creationId xmlns:p14="http://schemas.microsoft.com/office/powerpoint/2010/main" val="12488147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6" name="Footer Placeholder 5"/>
          <p:cNvSpPr>
            <a:spLocks noGrp="1"/>
          </p:cNvSpPr>
          <p:nvPr>
            <p:ph type="ftr" sz="quarter" idx="11"/>
          </p:nvPr>
        </p:nvSpPr>
        <p:spPr/>
        <p:txBody>
          <a:bodyPr/>
          <a:lstStyle/>
          <a:p>
            <a:endParaRPr lang="ar-SA">
              <a:solidFill>
                <a:prstClr val="white">
                  <a:tint val="75000"/>
                </a:prstClr>
              </a:solidFill>
            </a:endParaRPr>
          </a:p>
        </p:txBody>
      </p:sp>
      <p:sp>
        <p:nvSpPr>
          <p:cNvPr id="7" name="Slide Number Placeholder 6"/>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11673152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36229750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5" name="Footer Placeholder 4"/>
          <p:cNvSpPr>
            <a:spLocks noGrp="1"/>
          </p:cNvSpPr>
          <p:nvPr>
            <p:ph type="ftr" sz="quarter" idx="11"/>
          </p:nvPr>
        </p:nvSpPr>
        <p:spPr/>
        <p:txBody>
          <a:bodyPr/>
          <a:lstStyle/>
          <a:p>
            <a:endParaRPr lang="ar-SA">
              <a:solidFill>
                <a:prstClr val="white">
                  <a:tint val="75000"/>
                </a:prstClr>
              </a:solidFill>
            </a:endParaRPr>
          </a:p>
        </p:txBody>
      </p:sp>
      <p:sp>
        <p:nvSpPr>
          <p:cNvPr id="6" name="Slide Number Placeholder 5"/>
          <p:cNvSpPr>
            <a:spLocks noGrp="1"/>
          </p:cNvSpPr>
          <p:nvPr>
            <p:ph type="sldNum" sz="quarter" idx="12"/>
          </p:nvPr>
        </p:nvSpPr>
        <p:spPr/>
        <p:txBody>
          <a:body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4051064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ar-SA"/>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541800C-15D6-4805-A1FD-EB3E89FB0ED5}" type="datetimeFigureOut">
              <a:rPr lang="ar-SA" smtClean="0"/>
              <a:t>18/11/1446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1A4C7AF4-4343-4633-A0B7-0B6F5D307CE1}" type="slidenum">
              <a:rPr lang="ar-SA" smtClean="0"/>
              <a:t>‹N°›</a:t>
            </a:fld>
            <a:endParaRPr lang="ar-SA"/>
          </a:p>
        </p:txBody>
      </p:sp>
    </p:spTree>
    <p:extLst>
      <p:ext uri="{BB962C8B-B14F-4D97-AF65-F5344CB8AC3E}">
        <p14:creationId xmlns:p14="http://schemas.microsoft.com/office/powerpoint/2010/main" val="419328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e la date 4"/>
          <p:cNvSpPr>
            <a:spLocks noGrp="1"/>
          </p:cNvSpPr>
          <p:nvPr>
            <p:ph type="dt" sz="half" idx="10"/>
          </p:nvPr>
        </p:nvSpPr>
        <p:spPr/>
        <p:txBody>
          <a:bodyPr/>
          <a:lstStyle/>
          <a:p>
            <a:fld id="{0541800C-15D6-4805-A1FD-EB3E89FB0ED5}" type="datetimeFigureOut">
              <a:rPr lang="ar-SA" smtClean="0"/>
              <a:t>18/11/1446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1A4C7AF4-4343-4633-A0B7-0B6F5D307CE1}" type="slidenum">
              <a:rPr lang="ar-SA" smtClean="0"/>
              <a:t>‹N°›</a:t>
            </a:fld>
            <a:endParaRPr lang="ar-SA"/>
          </a:p>
        </p:txBody>
      </p:sp>
    </p:spTree>
    <p:extLst>
      <p:ext uri="{BB962C8B-B14F-4D97-AF65-F5344CB8AC3E}">
        <p14:creationId xmlns:p14="http://schemas.microsoft.com/office/powerpoint/2010/main" val="509506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ar-S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7" name="Espace réservé de la date 6"/>
          <p:cNvSpPr>
            <a:spLocks noGrp="1"/>
          </p:cNvSpPr>
          <p:nvPr>
            <p:ph type="dt" sz="half" idx="10"/>
          </p:nvPr>
        </p:nvSpPr>
        <p:spPr/>
        <p:txBody>
          <a:bodyPr/>
          <a:lstStyle/>
          <a:p>
            <a:fld id="{0541800C-15D6-4805-A1FD-EB3E89FB0ED5}" type="datetimeFigureOut">
              <a:rPr lang="ar-SA" smtClean="0"/>
              <a:t>18/11/1446</a:t>
            </a:fld>
            <a:endParaRPr lang="ar-SA"/>
          </a:p>
        </p:txBody>
      </p:sp>
      <p:sp>
        <p:nvSpPr>
          <p:cNvPr id="8" name="Espace réservé du pied de page 7"/>
          <p:cNvSpPr>
            <a:spLocks noGrp="1"/>
          </p:cNvSpPr>
          <p:nvPr>
            <p:ph type="ftr" sz="quarter" idx="11"/>
          </p:nvPr>
        </p:nvSpPr>
        <p:spPr/>
        <p:txBody>
          <a:bodyPr/>
          <a:lstStyle/>
          <a:p>
            <a:endParaRPr lang="ar-SA"/>
          </a:p>
        </p:txBody>
      </p:sp>
      <p:sp>
        <p:nvSpPr>
          <p:cNvPr id="9" name="Espace réservé du numéro de diapositive 8"/>
          <p:cNvSpPr>
            <a:spLocks noGrp="1"/>
          </p:cNvSpPr>
          <p:nvPr>
            <p:ph type="sldNum" sz="quarter" idx="12"/>
          </p:nvPr>
        </p:nvSpPr>
        <p:spPr/>
        <p:txBody>
          <a:bodyPr/>
          <a:lstStyle/>
          <a:p>
            <a:fld id="{1A4C7AF4-4343-4633-A0B7-0B6F5D307CE1}" type="slidenum">
              <a:rPr lang="ar-SA" smtClean="0"/>
              <a:t>‹N°›</a:t>
            </a:fld>
            <a:endParaRPr lang="ar-SA"/>
          </a:p>
        </p:txBody>
      </p:sp>
    </p:spTree>
    <p:extLst>
      <p:ext uri="{BB962C8B-B14F-4D97-AF65-F5344CB8AC3E}">
        <p14:creationId xmlns:p14="http://schemas.microsoft.com/office/powerpoint/2010/main" val="2350935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e la date 2"/>
          <p:cNvSpPr>
            <a:spLocks noGrp="1"/>
          </p:cNvSpPr>
          <p:nvPr>
            <p:ph type="dt" sz="half" idx="10"/>
          </p:nvPr>
        </p:nvSpPr>
        <p:spPr/>
        <p:txBody>
          <a:bodyPr/>
          <a:lstStyle/>
          <a:p>
            <a:fld id="{0541800C-15D6-4805-A1FD-EB3E89FB0ED5}" type="datetimeFigureOut">
              <a:rPr lang="ar-SA" smtClean="0"/>
              <a:t>18/11/1446</a:t>
            </a:fld>
            <a:endParaRPr lang="ar-SA"/>
          </a:p>
        </p:txBody>
      </p:sp>
      <p:sp>
        <p:nvSpPr>
          <p:cNvPr id="4" name="Espace réservé du pied de page 3"/>
          <p:cNvSpPr>
            <a:spLocks noGrp="1"/>
          </p:cNvSpPr>
          <p:nvPr>
            <p:ph type="ftr" sz="quarter" idx="11"/>
          </p:nvPr>
        </p:nvSpPr>
        <p:spPr/>
        <p:txBody>
          <a:bodyPr/>
          <a:lstStyle/>
          <a:p>
            <a:endParaRPr lang="ar-SA"/>
          </a:p>
        </p:txBody>
      </p:sp>
      <p:sp>
        <p:nvSpPr>
          <p:cNvPr id="5" name="Espace réservé du numéro de diapositive 4"/>
          <p:cNvSpPr>
            <a:spLocks noGrp="1"/>
          </p:cNvSpPr>
          <p:nvPr>
            <p:ph type="sldNum" sz="quarter" idx="12"/>
          </p:nvPr>
        </p:nvSpPr>
        <p:spPr/>
        <p:txBody>
          <a:bodyPr/>
          <a:lstStyle/>
          <a:p>
            <a:fld id="{1A4C7AF4-4343-4633-A0B7-0B6F5D307CE1}" type="slidenum">
              <a:rPr lang="ar-SA" smtClean="0"/>
              <a:t>‹N°›</a:t>
            </a:fld>
            <a:endParaRPr lang="ar-SA"/>
          </a:p>
        </p:txBody>
      </p:sp>
    </p:spTree>
    <p:extLst>
      <p:ext uri="{BB962C8B-B14F-4D97-AF65-F5344CB8AC3E}">
        <p14:creationId xmlns:p14="http://schemas.microsoft.com/office/powerpoint/2010/main" val="3802148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541800C-15D6-4805-A1FD-EB3E89FB0ED5}" type="datetimeFigureOut">
              <a:rPr lang="ar-SA" smtClean="0"/>
              <a:t>18/11/1446</a:t>
            </a:fld>
            <a:endParaRPr lang="ar-SA"/>
          </a:p>
        </p:txBody>
      </p:sp>
      <p:sp>
        <p:nvSpPr>
          <p:cNvPr id="3" name="Espace réservé du pied de page 2"/>
          <p:cNvSpPr>
            <a:spLocks noGrp="1"/>
          </p:cNvSpPr>
          <p:nvPr>
            <p:ph type="ftr" sz="quarter" idx="11"/>
          </p:nvPr>
        </p:nvSpPr>
        <p:spPr/>
        <p:txBody>
          <a:bodyPr/>
          <a:lstStyle/>
          <a:p>
            <a:endParaRPr lang="ar-SA"/>
          </a:p>
        </p:txBody>
      </p:sp>
      <p:sp>
        <p:nvSpPr>
          <p:cNvPr id="4" name="Espace réservé du numéro de diapositive 3"/>
          <p:cNvSpPr>
            <a:spLocks noGrp="1"/>
          </p:cNvSpPr>
          <p:nvPr>
            <p:ph type="sldNum" sz="quarter" idx="12"/>
          </p:nvPr>
        </p:nvSpPr>
        <p:spPr/>
        <p:txBody>
          <a:bodyPr/>
          <a:lstStyle/>
          <a:p>
            <a:fld id="{1A4C7AF4-4343-4633-A0B7-0B6F5D307CE1}" type="slidenum">
              <a:rPr lang="ar-SA" smtClean="0"/>
              <a:t>‹N°›</a:t>
            </a:fld>
            <a:endParaRPr lang="ar-SA"/>
          </a:p>
        </p:txBody>
      </p:sp>
    </p:spTree>
    <p:extLst>
      <p:ext uri="{BB962C8B-B14F-4D97-AF65-F5344CB8AC3E}">
        <p14:creationId xmlns:p14="http://schemas.microsoft.com/office/powerpoint/2010/main" val="3720163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541800C-15D6-4805-A1FD-EB3E89FB0ED5}" type="datetimeFigureOut">
              <a:rPr lang="ar-SA" smtClean="0"/>
              <a:t>18/11/1446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1A4C7AF4-4343-4633-A0B7-0B6F5D307CE1}" type="slidenum">
              <a:rPr lang="ar-SA" smtClean="0"/>
              <a:t>‹N°›</a:t>
            </a:fld>
            <a:endParaRPr lang="ar-SA"/>
          </a:p>
        </p:txBody>
      </p:sp>
    </p:spTree>
    <p:extLst>
      <p:ext uri="{BB962C8B-B14F-4D97-AF65-F5344CB8AC3E}">
        <p14:creationId xmlns:p14="http://schemas.microsoft.com/office/powerpoint/2010/main" val="287959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541800C-15D6-4805-A1FD-EB3E89FB0ED5}" type="datetimeFigureOut">
              <a:rPr lang="ar-SA" smtClean="0"/>
              <a:t>18/11/1446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1A4C7AF4-4343-4633-A0B7-0B6F5D307CE1}" type="slidenum">
              <a:rPr lang="ar-SA" smtClean="0"/>
              <a:t>‹N°›</a:t>
            </a:fld>
            <a:endParaRPr lang="ar-SA"/>
          </a:p>
        </p:txBody>
      </p:sp>
    </p:spTree>
    <p:extLst>
      <p:ext uri="{BB962C8B-B14F-4D97-AF65-F5344CB8AC3E}">
        <p14:creationId xmlns:p14="http://schemas.microsoft.com/office/powerpoint/2010/main" val="2655620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fr-FR" smtClean="0"/>
              <a:t>Modifiez le style du titre</a:t>
            </a:r>
            <a:endParaRPr lang="ar-SA"/>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541800C-15D6-4805-A1FD-EB3E89FB0ED5}" type="datetimeFigureOut">
              <a:rPr lang="ar-SA" smtClean="0"/>
              <a:t>18/11/1446</a:t>
            </a:fld>
            <a:endParaRPr lang="ar-SA"/>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Espace réservé du numéro de diapositive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A4C7AF4-4343-4633-A0B7-0B6F5D307CE1}" type="slidenum">
              <a:rPr lang="ar-SA" smtClean="0"/>
              <a:t>‹N°›</a:t>
            </a:fld>
            <a:endParaRPr lang="ar-SA"/>
          </a:p>
        </p:txBody>
      </p:sp>
    </p:spTree>
    <p:extLst>
      <p:ext uri="{BB962C8B-B14F-4D97-AF65-F5344CB8AC3E}">
        <p14:creationId xmlns:p14="http://schemas.microsoft.com/office/powerpoint/2010/main" val="3182146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5C0FCF-63EC-4AFB-9130-02606FA53C49}" type="datetimeFigureOut">
              <a:rPr lang="ar-SA" smtClean="0">
                <a:solidFill>
                  <a:prstClr val="white">
                    <a:tint val="75000"/>
                  </a:prstClr>
                </a:solidFill>
              </a:rPr>
              <a:pPr/>
              <a:t>18/11/1446</a:t>
            </a:fld>
            <a:endParaRPr lang="ar-SA">
              <a:solidFill>
                <a:prstClr val="white">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SA">
              <a:solidFill>
                <a:prstClr val="white">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5E0FFB-7995-4F26-A10A-9FCC2091D018}" type="slidenum">
              <a:rPr lang="ar-SA" smtClean="0">
                <a:solidFill>
                  <a:prstClr val="white">
                    <a:tint val="75000"/>
                  </a:prstClr>
                </a:solidFill>
              </a:rPr>
              <a:pPr/>
              <a:t>‹N°›</a:t>
            </a:fld>
            <a:endParaRPr lang="ar-SA">
              <a:solidFill>
                <a:prstClr val="white">
                  <a:tint val="75000"/>
                </a:prstClr>
              </a:solidFill>
            </a:endParaRPr>
          </a:p>
        </p:txBody>
      </p:sp>
    </p:spTree>
    <p:extLst>
      <p:ext uri="{BB962C8B-B14F-4D97-AF65-F5344CB8AC3E}">
        <p14:creationId xmlns:p14="http://schemas.microsoft.com/office/powerpoint/2010/main" val="286885808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SA" dirty="0" smtClean="0"/>
              <a:t>النظام الدستور المغربي</a:t>
            </a:r>
            <a:endParaRPr lang="ar-SA" dirty="0"/>
          </a:p>
        </p:txBody>
      </p:sp>
      <p:sp>
        <p:nvSpPr>
          <p:cNvPr id="3" name="Sous-titre 2"/>
          <p:cNvSpPr>
            <a:spLocks noGrp="1"/>
          </p:cNvSpPr>
          <p:nvPr>
            <p:ph type="subTitle" idx="1"/>
          </p:nvPr>
        </p:nvSpPr>
        <p:spPr/>
        <p:txBody>
          <a:bodyPr/>
          <a:lstStyle/>
          <a:p>
            <a:endParaRPr lang="ar-SA"/>
          </a:p>
        </p:txBody>
      </p:sp>
    </p:spTree>
    <p:extLst>
      <p:ext uri="{BB962C8B-B14F-4D97-AF65-F5344CB8AC3E}">
        <p14:creationId xmlns:p14="http://schemas.microsoft.com/office/powerpoint/2010/main" val="1662573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5127" y="1551709"/>
            <a:ext cx="11097491" cy="5544595"/>
          </a:xfrm>
          <a:prstGeom prst="rect">
            <a:avLst/>
          </a:prstGeom>
        </p:spPr>
        <p:txBody>
          <a:bodyPr wrap="square">
            <a:spAutoFit/>
          </a:bodyPr>
          <a:lstStyle/>
          <a:p>
            <a:pPr algn="just">
              <a:lnSpc>
                <a:spcPct val="200000"/>
              </a:lnSpc>
              <a:spcBef>
                <a:spcPts val="2400"/>
              </a:spcBef>
              <a:spcAft>
                <a:spcPts val="600"/>
              </a:spcAft>
              <a:tabLst>
                <a:tab pos="557530" algn="r"/>
              </a:tabLst>
            </a:pPr>
            <a:r>
              <a:rPr lang="ar-SA" sz="2800" b="1" kern="0" dirty="0">
                <a:solidFill>
                  <a:prstClr val="white"/>
                </a:solidFill>
                <a:latin typeface="Cambria" panose="02040503050406030204" pitchFamily="18" charset="0"/>
                <a:cs typeface="Sakkal Majalla" panose="02000000000000000000" pitchFamily="2" charset="-78"/>
              </a:rPr>
              <a:t>ثالثا </a:t>
            </a:r>
            <a:r>
              <a:rPr lang="ar-MA" sz="2800" b="1" kern="0" dirty="0">
                <a:solidFill>
                  <a:prstClr val="white"/>
                </a:solidFill>
                <a:latin typeface="Cambria" panose="02040503050406030204" pitchFamily="18" charset="0"/>
                <a:cs typeface="Sakkal Majalla" panose="02000000000000000000" pitchFamily="2" charset="-78"/>
              </a:rPr>
              <a:t> </a:t>
            </a:r>
            <a:r>
              <a:rPr lang="ar-MA" sz="2800" b="1" kern="0" dirty="0">
                <a:solidFill>
                  <a:prstClr val="white"/>
                </a:solidFill>
                <a:latin typeface="Cambria" panose="02040503050406030204" pitchFamily="18" charset="0"/>
                <a:cs typeface="Sakkal Majalla" panose="02000000000000000000" pitchFamily="2" charset="-78"/>
              </a:rPr>
              <a:t>في المجال </a:t>
            </a:r>
            <a:r>
              <a:rPr lang="ar-MA" sz="2800" b="1" kern="0" dirty="0">
                <a:solidFill>
                  <a:prstClr val="white"/>
                </a:solidFill>
                <a:latin typeface="Cambria" panose="02040503050406030204" pitchFamily="18" charset="0"/>
                <a:cs typeface="Sakkal Majalla" panose="02000000000000000000" pitchFamily="2" charset="-78"/>
              </a:rPr>
              <a:t>التشريعي</a:t>
            </a:r>
            <a:r>
              <a:rPr lang="ar-SA" sz="2400" b="1" kern="0" dirty="0">
                <a:solidFill>
                  <a:prstClr val="white"/>
                </a:solidFill>
                <a:latin typeface="Cambria" panose="02040503050406030204" pitchFamily="18" charset="0"/>
                <a:cs typeface="Times New Roman" panose="02020603050405020304" pitchFamily="18" charset="0"/>
              </a:rPr>
              <a:t> </a:t>
            </a:r>
            <a:r>
              <a:rPr lang="ar-SA" sz="2400" b="1" kern="0" dirty="0">
                <a:solidFill>
                  <a:prstClr val="white"/>
                </a:solidFill>
                <a:latin typeface="Cambria" panose="02040503050406030204" pitchFamily="18" charset="0"/>
                <a:cs typeface="Times New Roman" panose="02020603050405020304" pitchFamily="18" charset="0"/>
              </a:rPr>
              <a:t>:</a:t>
            </a:r>
            <a:r>
              <a:rPr lang="ar-MA" sz="2800" b="1" dirty="0">
                <a:solidFill>
                  <a:prstClr val="white"/>
                </a:solidFill>
                <a:ea typeface="Times New Roman" panose="02020603050405020304" pitchFamily="18" charset="0"/>
                <a:cs typeface="Sakkal Majalla" panose="02000000000000000000" pitchFamily="2" charset="-78"/>
              </a:rPr>
              <a:t>يحظى </a:t>
            </a:r>
            <a:r>
              <a:rPr lang="ar-MA" sz="2800" b="1" dirty="0">
                <a:solidFill>
                  <a:prstClr val="white"/>
                </a:solidFill>
                <a:ea typeface="Times New Roman" panose="02020603050405020304" pitchFamily="18" charset="0"/>
                <a:cs typeface="Sakkal Majalla" panose="02000000000000000000" pitchFamily="2" charset="-78"/>
              </a:rPr>
              <a:t>الملك بصلاحيات واسعة في هذا </a:t>
            </a:r>
            <a:r>
              <a:rPr lang="ar-MA" sz="2800" b="1" dirty="0">
                <a:solidFill>
                  <a:prstClr val="white"/>
                </a:solidFill>
                <a:ea typeface="Times New Roman" panose="02020603050405020304" pitchFamily="18" charset="0"/>
                <a:cs typeface="Sakkal Majalla" panose="02000000000000000000" pitchFamily="2" charset="-78"/>
              </a:rPr>
              <a:t>المجال، </a:t>
            </a:r>
            <a:r>
              <a:rPr lang="ar-MA" sz="2800" b="1" dirty="0">
                <a:solidFill>
                  <a:prstClr val="white"/>
                </a:solidFill>
                <a:ea typeface="Times New Roman" panose="02020603050405020304" pitchFamily="18" charset="0"/>
                <a:cs typeface="Sakkal Majalla" panose="02000000000000000000" pitchFamily="2" charset="-78"/>
              </a:rPr>
              <a:t>يمكن ذكرها كما يلي: </a:t>
            </a:r>
            <a:endParaRPr lang="en-US" b="1" dirty="0">
              <a:solidFill>
                <a:prstClr val="white"/>
              </a:solidFill>
              <a:ea typeface="Times New Roman" panose="02020603050405020304" pitchFamily="18" charset="0"/>
              <a:cs typeface="Arial" panose="020B0604020202020204" pitchFamily="34" charset="0"/>
            </a:endParaRPr>
          </a:p>
          <a:p>
            <a:pPr marL="342900" indent="-342900" algn="just">
              <a:lnSpc>
                <a:spcPct val="115000"/>
              </a:lnSpc>
              <a:spcAft>
                <a:spcPts val="600"/>
              </a:spcAft>
              <a:buFont typeface="+mj-lt"/>
              <a:buAutoNum type="arabicPeriod"/>
              <a:tabLst>
                <a:tab pos="557530" algn="r"/>
              </a:tabLst>
            </a:pPr>
            <a:r>
              <a:rPr lang="ar-SA" sz="2800" b="1" dirty="0">
                <a:solidFill>
                  <a:prstClr val="white"/>
                </a:solidFill>
                <a:ea typeface="Times New Roman" panose="02020603050405020304" pitchFamily="18" charset="0"/>
                <a:cs typeface="Sakkal Majalla" panose="02000000000000000000" pitchFamily="2" charset="-78"/>
              </a:rPr>
              <a:t>الفصل 50 </a:t>
            </a:r>
            <a:r>
              <a:rPr lang="ar-SA" sz="2800" b="1" dirty="0">
                <a:solidFill>
                  <a:prstClr val="white"/>
                </a:solidFill>
                <a:ea typeface="Times New Roman" panose="02020603050405020304" pitchFamily="18" charset="0"/>
                <a:cs typeface="Sakkal Majalla" panose="02000000000000000000" pitchFamily="2" charset="-78"/>
              </a:rPr>
              <a:t>:</a:t>
            </a:r>
            <a:r>
              <a:rPr lang="ar-MA" sz="2800" b="1" dirty="0">
                <a:solidFill>
                  <a:prstClr val="white"/>
                </a:solidFill>
                <a:ea typeface="Times New Roman" panose="02020603050405020304" pitchFamily="18" charset="0"/>
                <a:cs typeface="Sakkal Majalla" panose="02000000000000000000" pitchFamily="2" charset="-78"/>
              </a:rPr>
              <a:t>يصدر</a:t>
            </a:r>
            <a:r>
              <a:rPr lang="ar-SA" sz="2800" b="1" dirty="0">
                <a:solidFill>
                  <a:prstClr val="white"/>
                </a:solidFill>
                <a:ea typeface="Times New Roman" panose="02020603050405020304" pitchFamily="18" charset="0"/>
                <a:cs typeface="Sakkal Majalla" panose="02000000000000000000" pitchFamily="2" charset="-78"/>
              </a:rPr>
              <a:t> </a:t>
            </a:r>
            <a:r>
              <a:rPr lang="ar-SA" sz="2800" b="1" dirty="0">
                <a:solidFill>
                  <a:prstClr val="white"/>
                </a:solidFill>
                <a:ea typeface="Times New Roman" panose="02020603050405020304" pitchFamily="18" charset="0"/>
                <a:cs typeface="Sakkal Majalla" panose="02000000000000000000" pitchFamily="2" charset="-78"/>
              </a:rPr>
              <a:t>الملك الأمر بتنفيذ القانون خلال الثلاثين يوما التالية لإحالته إلى الحكومة بعد تمام الموافقة عليه. </a:t>
            </a:r>
            <a:endParaRPr lang="en-US" b="1" dirty="0">
              <a:solidFill>
                <a:prstClr val="white"/>
              </a:solidFill>
              <a:ea typeface="Times New Roman" panose="02020603050405020304" pitchFamily="18" charset="0"/>
              <a:cs typeface="Arial" panose="020B0604020202020204" pitchFamily="34" charset="0"/>
            </a:endParaRPr>
          </a:p>
          <a:p>
            <a:pPr marL="342900" indent="-342900" algn="just">
              <a:lnSpc>
                <a:spcPct val="115000"/>
              </a:lnSpc>
              <a:spcAft>
                <a:spcPts val="600"/>
              </a:spcAft>
              <a:buFont typeface="+mj-lt"/>
              <a:buAutoNum type="arabicPeriod"/>
              <a:tabLst>
                <a:tab pos="557530" algn="r"/>
              </a:tabLst>
            </a:pPr>
            <a:r>
              <a:rPr lang="ar-MA" sz="2800" b="1" dirty="0">
                <a:solidFill>
                  <a:prstClr val="white"/>
                </a:solidFill>
                <a:ea typeface="Times New Roman" panose="02020603050405020304" pitchFamily="18" charset="0"/>
                <a:cs typeface="Sakkal Majalla" panose="02000000000000000000" pitchFamily="2" charset="-78"/>
              </a:rPr>
              <a:t>(الفصل 51).</a:t>
            </a:r>
            <a:r>
              <a:rPr lang="ar-SA" sz="2800" b="1" dirty="0">
                <a:solidFill>
                  <a:prstClr val="white"/>
                </a:solidFill>
                <a:ea typeface="Times New Roman" panose="02020603050405020304" pitchFamily="18" charset="0"/>
                <a:cs typeface="Sakkal Majalla" panose="02000000000000000000" pitchFamily="2" charset="-78"/>
              </a:rPr>
              <a:t> </a:t>
            </a:r>
            <a:r>
              <a:rPr lang="ar-MA" sz="2800" b="1" dirty="0">
                <a:solidFill>
                  <a:prstClr val="white"/>
                </a:solidFill>
                <a:ea typeface="Times New Roman" panose="02020603050405020304" pitchFamily="18" charset="0"/>
                <a:cs typeface="Sakkal Majalla" panose="02000000000000000000" pitchFamily="2" charset="-78"/>
              </a:rPr>
              <a:t>حق </a:t>
            </a:r>
            <a:r>
              <a:rPr lang="ar-MA" sz="2800" b="1" dirty="0">
                <a:solidFill>
                  <a:prstClr val="white"/>
                </a:solidFill>
                <a:ea typeface="Times New Roman" panose="02020603050405020304" pitchFamily="18" charset="0"/>
                <a:cs typeface="Sakkal Majalla" panose="02000000000000000000" pitchFamily="2" charset="-78"/>
              </a:rPr>
              <a:t>حل البرلمان أو أحد مجلسيه </a:t>
            </a:r>
            <a:r>
              <a:rPr lang="ar-SA" sz="2800" b="1" dirty="0">
                <a:solidFill>
                  <a:prstClr val="white"/>
                </a:solidFill>
                <a:ea typeface="Times New Roman" panose="02020603050405020304" pitchFamily="18" charset="0"/>
                <a:cs typeface="Sakkal Majalla" panose="02000000000000000000" pitchFamily="2" charset="-78"/>
              </a:rPr>
              <a:t>ذلك </a:t>
            </a:r>
            <a:r>
              <a:rPr lang="ar-SA" sz="2800" b="1" dirty="0">
                <a:solidFill>
                  <a:prstClr val="white"/>
                </a:solidFill>
                <a:ea typeface="Times New Roman" panose="02020603050405020304" pitchFamily="18" charset="0"/>
                <a:cs typeface="Sakkal Majalla" panose="02000000000000000000" pitchFamily="2" charset="-78"/>
              </a:rPr>
              <a:t>بعد استشارة رئيس المحكمة الدستورية وإخبار رئيس الحكومة ورئيس مجلس النواب، ورئيس مجلس المستشارين، وأن يحل بظهير المجلسين معا أو أحدهما. ويقع الحل بعد خطاب يوجهه الملك إلى </a:t>
            </a:r>
            <a:r>
              <a:rPr lang="ar-SA" sz="2800" b="1" dirty="0">
                <a:solidFill>
                  <a:prstClr val="white"/>
                </a:solidFill>
                <a:ea typeface="Times New Roman" panose="02020603050405020304" pitchFamily="18" charset="0"/>
                <a:cs typeface="Sakkal Majalla" panose="02000000000000000000" pitchFamily="2" charset="-78"/>
              </a:rPr>
              <a:t>الأمة.</a:t>
            </a:r>
            <a:endParaRPr lang="en-US" b="1" dirty="0">
              <a:solidFill>
                <a:prstClr val="white"/>
              </a:solidFill>
              <a:ea typeface="Times New Roman" panose="02020603050405020304" pitchFamily="18" charset="0"/>
              <a:cs typeface="Arial" panose="020B0604020202020204" pitchFamily="34" charset="0"/>
            </a:endParaRPr>
          </a:p>
          <a:p>
            <a:pPr marL="342900" indent="-342900" algn="just">
              <a:lnSpc>
                <a:spcPct val="115000"/>
              </a:lnSpc>
              <a:spcAft>
                <a:spcPts val="600"/>
              </a:spcAft>
              <a:buFont typeface="+mj-lt"/>
              <a:buAutoNum type="arabicPeriod"/>
              <a:tabLst>
                <a:tab pos="557530" algn="r"/>
              </a:tabLst>
            </a:pPr>
            <a:r>
              <a:rPr lang="ar-MA" sz="2800" b="1" dirty="0">
                <a:solidFill>
                  <a:prstClr val="white"/>
                </a:solidFill>
                <a:ea typeface="Times New Roman" panose="02020603050405020304" pitchFamily="18" charset="0"/>
                <a:cs typeface="Sakkal Majalla" panose="02000000000000000000" pitchFamily="2" charset="-78"/>
              </a:rPr>
              <a:t>(الفصل 52) توجيه البرلمان عن طريق مخاطبة الأمة </a:t>
            </a:r>
            <a:r>
              <a:rPr lang="ar-MA" sz="2800" b="1" dirty="0">
                <a:solidFill>
                  <a:prstClr val="white"/>
                </a:solidFill>
                <a:ea typeface="Times New Roman" panose="02020603050405020304" pitchFamily="18" charset="0"/>
                <a:cs typeface="Sakkal Majalla" panose="02000000000000000000" pitchFamily="2" charset="-78"/>
              </a:rPr>
              <a:t>والبرلمان</a:t>
            </a:r>
            <a:r>
              <a:rPr lang="ar-SA" sz="2800" b="1" dirty="0">
                <a:solidFill>
                  <a:prstClr val="white"/>
                </a:solidFill>
                <a:ea typeface="Times New Roman" panose="02020603050405020304" pitchFamily="18" charset="0"/>
                <a:cs typeface="Sakkal Majalla" panose="02000000000000000000" pitchFamily="2" charset="-78"/>
              </a:rPr>
              <a:t> </a:t>
            </a:r>
            <a:r>
              <a:rPr lang="ar-MA" sz="2800" b="1" dirty="0">
                <a:solidFill>
                  <a:prstClr val="white"/>
                </a:solidFill>
                <a:ea typeface="Times New Roman" panose="02020603050405020304" pitchFamily="18" charset="0"/>
                <a:cs typeface="Sakkal Majalla" panose="02000000000000000000" pitchFamily="2" charset="-78"/>
              </a:rPr>
              <a:t>عند </a:t>
            </a:r>
            <a:r>
              <a:rPr lang="ar-MA" sz="2800" b="1" dirty="0">
                <a:solidFill>
                  <a:prstClr val="white"/>
                </a:solidFill>
                <a:ea typeface="Times New Roman" panose="02020603050405020304" pitchFamily="18" charset="0"/>
                <a:cs typeface="Sakkal Majalla" panose="02000000000000000000" pitchFamily="2" charset="-78"/>
              </a:rPr>
              <a:t>افتتاح الدورة الأولى للبرلمان بمجلسيه، وهذا الخطاب يكون بمثابة توجيه للاهتمام البرلمان في الأشغال البرلمانية أو كما </a:t>
            </a:r>
            <a:r>
              <a:rPr lang="ar-SA" sz="2800" b="1" dirty="0">
                <a:solidFill>
                  <a:prstClr val="white"/>
                </a:solidFill>
                <a:ea typeface="Times New Roman" panose="02020603050405020304" pitchFamily="18" charset="0"/>
                <a:cs typeface="Sakkal Majalla" panose="02000000000000000000" pitchFamily="2" charset="-78"/>
              </a:rPr>
              <a:t>ما يسميه الباحثين بـ </a:t>
            </a:r>
            <a:r>
              <a:rPr lang="ar-SA" sz="2800" b="1" dirty="0">
                <a:solidFill>
                  <a:prstClr val="white"/>
                </a:solidFill>
                <a:ea typeface="Times New Roman" panose="02020603050405020304" pitchFamily="18" charset="0"/>
                <a:cs typeface="Sakkal Majalla" panose="02000000000000000000" pitchFamily="2" charset="-78"/>
              </a:rPr>
              <a:t>"</a:t>
            </a:r>
            <a:r>
              <a:rPr lang="ar-SA" sz="2800" b="1" dirty="0">
                <a:solidFill>
                  <a:prstClr val="white"/>
                </a:solidFill>
                <a:ea typeface="Times New Roman" panose="02020603050405020304" pitchFamily="18" charset="0"/>
                <a:cs typeface="Sakkal Majalla" panose="02000000000000000000" pitchFamily="2" charset="-78"/>
              </a:rPr>
              <a:t>مرجعية تشريعية</a:t>
            </a:r>
            <a:r>
              <a:rPr lang="ar-MA" sz="2800" b="1" dirty="0">
                <a:solidFill>
                  <a:prstClr val="white"/>
                </a:solidFill>
                <a:ea typeface="Times New Roman" panose="02020603050405020304" pitchFamily="18" charset="0"/>
                <a:cs typeface="Sakkal Majalla" panose="02000000000000000000" pitchFamily="2" charset="-78"/>
              </a:rPr>
              <a:t>"، دون السماح لأعضائه بمناقشة مضمون الخطاب الملكي.</a:t>
            </a:r>
            <a:endParaRPr lang="en-US" b="1" dirty="0">
              <a:solidFill>
                <a:prstClr val="white"/>
              </a:solidFill>
              <a:ea typeface="Times New Roman" panose="02020603050405020304" pitchFamily="18" charset="0"/>
              <a:cs typeface="Arial" panose="020B0604020202020204" pitchFamily="34" charset="0"/>
            </a:endParaRPr>
          </a:p>
          <a:p>
            <a:pPr marL="342900" indent="-342900" algn="just">
              <a:lnSpc>
                <a:spcPct val="115000"/>
              </a:lnSpc>
              <a:spcAft>
                <a:spcPts val="600"/>
              </a:spcAft>
              <a:buFont typeface="+mj-lt"/>
              <a:buAutoNum type="arabicPeriod"/>
              <a:tabLst>
                <a:tab pos="557530" algn="r"/>
              </a:tabLst>
            </a:pPr>
            <a:endParaRPr lang="en-US" b="1" dirty="0">
              <a:solidFill>
                <a:prstClr val="white"/>
              </a:solidFill>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66754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9309" y="2180791"/>
            <a:ext cx="9698181" cy="3708708"/>
          </a:xfrm>
          <a:prstGeom prst="rect">
            <a:avLst/>
          </a:prstGeom>
        </p:spPr>
        <p:txBody>
          <a:bodyPr wrap="square">
            <a:spAutoFit/>
          </a:bodyPr>
          <a:lstStyle/>
          <a:p>
            <a:pPr marL="342900" indent="-342900" algn="just">
              <a:lnSpc>
                <a:spcPct val="115000"/>
              </a:lnSpc>
              <a:spcAft>
                <a:spcPts val="600"/>
              </a:spcAft>
              <a:buFont typeface="+mj-lt"/>
              <a:buAutoNum type="arabicPeriod"/>
              <a:tabLst>
                <a:tab pos="557530" algn="r"/>
              </a:tabLst>
            </a:pPr>
            <a:r>
              <a:rPr lang="ar-MA" sz="4000" b="1" dirty="0">
                <a:solidFill>
                  <a:prstClr val="white"/>
                </a:solidFill>
                <a:ea typeface="Times New Roman" panose="02020603050405020304" pitchFamily="18" charset="0"/>
                <a:cs typeface="Sakkal Majalla" panose="02000000000000000000" pitchFamily="2" charset="-78"/>
              </a:rPr>
              <a:t>(ال</a:t>
            </a:r>
            <a:r>
              <a:rPr lang="ar-SA" sz="4000" b="1" dirty="0">
                <a:solidFill>
                  <a:prstClr val="white"/>
                </a:solidFill>
                <a:ea typeface="Times New Roman" panose="02020603050405020304" pitchFamily="18" charset="0"/>
                <a:cs typeface="Sakkal Majalla" panose="02000000000000000000" pitchFamily="2" charset="-78"/>
              </a:rPr>
              <a:t>فصل 95)</a:t>
            </a:r>
            <a:r>
              <a:rPr lang="ar-MA" sz="4000" b="1" dirty="0">
                <a:solidFill>
                  <a:prstClr val="white"/>
                </a:solidFill>
                <a:ea typeface="Times New Roman" panose="02020603050405020304" pitchFamily="18" charset="0"/>
                <a:cs typeface="Sakkal Majalla" panose="02000000000000000000" pitchFamily="2" charset="-78"/>
              </a:rPr>
              <a:t>مشاركة جلالته في المسطرة التشريعية عن طريق: </a:t>
            </a:r>
            <a:r>
              <a:rPr lang="ar-SA" sz="4000" b="1" dirty="0">
                <a:solidFill>
                  <a:prstClr val="white"/>
                </a:solidFill>
                <a:ea typeface="Times New Roman" panose="02020603050405020304" pitchFamily="18" charset="0"/>
                <a:cs typeface="Sakkal Majalla" panose="02000000000000000000" pitchFamily="2" charset="-78"/>
              </a:rPr>
              <a:t>الحق في أن يطلب قراءة جديدة لكل مقترح أو مشروع قانون معروض على البرلمان تطلب القراءة الجديدة بخطاب، ولا يمكن أن ترفض هذه القراءة الجديدة.</a:t>
            </a:r>
          </a:p>
          <a:p>
            <a:pPr marL="342900" indent="-342900" algn="just">
              <a:lnSpc>
                <a:spcPct val="115000"/>
              </a:lnSpc>
              <a:spcAft>
                <a:spcPts val="600"/>
              </a:spcAft>
              <a:buFont typeface="+mj-lt"/>
              <a:buAutoNum type="arabicPeriod"/>
              <a:tabLst>
                <a:tab pos="557530" algn="r"/>
              </a:tabLst>
            </a:pPr>
            <a:r>
              <a:rPr lang="ar-SA" sz="4000" b="1" dirty="0">
                <a:solidFill>
                  <a:prstClr val="white"/>
                </a:solidFill>
                <a:ea typeface="Times New Roman" panose="02020603050405020304" pitchFamily="18" charset="0"/>
                <a:cs typeface="Sakkal Majalla" panose="02000000000000000000" pitchFamily="2" charset="-78"/>
              </a:rPr>
              <a:t> (الفصل67)  له  الحق في طلب تشكيل لجان تقصي الحقائق</a:t>
            </a:r>
            <a:endParaRPr lang="ar-SA" sz="4000" dirty="0">
              <a:solidFill>
                <a:prstClr val="white"/>
              </a:solidFill>
            </a:endParaRPr>
          </a:p>
        </p:txBody>
      </p:sp>
    </p:spTree>
    <p:extLst>
      <p:ext uri="{BB962C8B-B14F-4D97-AF65-F5344CB8AC3E}">
        <p14:creationId xmlns:p14="http://schemas.microsoft.com/office/powerpoint/2010/main" val="102431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7928" y="994856"/>
            <a:ext cx="11360726" cy="5863144"/>
          </a:xfrm>
          <a:prstGeom prst="rect">
            <a:avLst/>
          </a:prstGeom>
        </p:spPr>
        <p:txBody>
          <a:bodyPr wrap="square">
            <a:spAutoFit/>
          </a:bodyPr>
          <a:lstStyle/>
          <a:p>
            <a:pPr marL="457200" algn="just">
              <a:spcAft>
                <a:spcPts val="600"/>
              </a:spcAft>
              <a:tabLst>
                <a:tab pos="557530" algn="r"/>
              </a:tabLst>
            </a:pPr>
            <a:r>
              <a:rPr lang="ar-MA" sz="4000" b="1" dirty="0">
                <a:solidFill>
                  <a:prstClr val="white"/>
                </a:solidFill>
                <a:ea typeface="Times New Roman" panose="02020603050405020304" pitchFamily="18" charset="0"/>
                <a:cs typeface="Sakkal Majalla" panose="02000000000000000000" pitchFamily="2" charset="-78"/>
              </a:rPr>
              <a:t>الفرع الرابع: في المجال القضائي</a:t>
            </a:r>
            <a:endParaRPr lang="en-US" sz="2800" b="1" dirty="0">
              <a:solidFill>
                <a:prstClr val="white"/>
              </a:solidFill>
              <a:ea typeface="Times New Roman" panose="02020603050405020304" pitchFamily="18" charset="0"/>
              <a:cs typeface="Arial" panose="020B0604020202020204" pitchFamily="34" charset="0"/>
            </a:endParaRPr>
          </a:p>
          <a:p>
            <a:pPr algn="just">
              <a:spcAft>
                <a:spcPts val="600"/>
              </a:spcAft>
              <a:tabLst>
                <a:tab pos="557530" algn="r"/>
              </a:tabLst>
            </a:pPr>
            <a:r>
              <a:rPr lang="ar-MA" sz="4000" b="1" dirty="0">
                <a:solidFill>
                  <a:prstClr val="white"/>
                </a:solidFill>
                <a:ea typeface="Times New Roman" panose="02020603050405020304" pitchFamily="18" charset="0"/>
                <a:cs typeface="Sakkal Majalla" panose="02000000000000000000" pitchFamily="2" charset="-78"/>
              </a:rPr>
              <a:t>في المجال القضائي، يتوفر جلالة الملك على صلاحيات تتمثل في: </a:t>
            </a:r>
            <a:endParaRPr lang="en-US" sz="2800" b="1" dirty="0">
              <a:solidFill>
                <a:prstClr val="white"/>
              </a:solidFill>
              <a:ea typeface="Times New Roman" panose="02020603050405020304" pitchFamily="18" charset="0"/>
              <a:cs typeface="Arial" panose="020B0604020202020204" pitchFamily="34" charset="0"/>
            </a:endParaRPr>
          </a:p>
          <a:p>
            <a:pPr marL="342900" indent="-342900" algn="just">
              <a:spcAft>
                <a:spcPts val="600"/>
              </a:spcAft>
              <a:buFont typeface="+mj-lt"/>
              <a:buAutoNum type="arabicPeriod"/>
              <a:tabLst>
                <a:tab pos="557530" algn="r"/>
              </a:tabLst>
            </a:pPr>
            <a:r>
              <a:rPr lang="ar-SA" sz="4000" b="1" dirty="0">
                <a:solidFill>
                  <a:prstClr val="white"/>
                </a:solidFill>
                <a:ea typeface="Times New Roman" panose="02020603050405020304" pitchFamily="18" charset="0"/>
                <a:cs typeface="Sakkal Majalla" panose="02000000000000000000" pitchFamily="2" charset="-78"/>
              </a:rPr>
              <a:t>رئاسة المجلس الأعلى للسلطة القضائية (الفصل 56) الذي يتألف من 20 عضوا من بينهم خمس شخصيات يعينها جلالة الملك مشهود لها بالكفاءة والتجرد والنزاهة، والعطاء المتميز في سبيل استقلال القضاء وسيادة القانون، من بينهم عضو يقترحه الأمين العام للمجلس العلمي الأعلى، كما جاء في الفصل 115 من الدستور.</a:t>
            </a:r>
            <a:endParaRPr lang="en-US" sz="2800" b="1" dirty="0">
              <a:solidFill>
                <a:prstClr val="white"/>
              </a:solidFill>
              <a:ea typeface="Times New Roman" panose="02020603050405020304" pitchFamily="18" charset="0"/>
              <a:cs typeface="Arial" panose="020B0604020202020204" pitchFamily="34" charset="0"/>
            </a:endParaRPr>
          </a:p>
          <a:p>
            <a:pPr marL="342900" indent="-342900" algn="just">
              <a:spcAft>
                <a:spcPts val="600"/>
              </a:spcAft>
              <a:buFont typeface="+mj-lt"/>
              <a:buAutoNum type="arabicPeriod"/>
              <a:tabLst>
                <a:tab pos="557530" algn="r"/>
              </a:tabLst>
            </a:pPr>
            <a:r>
              <a:rPr lang="ar-SA" sz="4000" b="1" dirty="0">
                <a:solidFill>
                  <a:prstClr val="white"/>
                </a:solidFill>
                <a:ea typeface="Times New Roman" panose="02020603050405020304" pitchFamily="18" charset="0"/>
                <a:cs typeface="Sakkal Majalla" panose="02000000000000000000" pitchFamily="2" charset="-78"/>
              </a:rPr>
              <a:t>تزكية قرار تعيين القضاة الصادر عن أعضاء المجلس الأعلى للسلطة القضائية (الفصل 57</a:t>
            </a:r>
            <a:r>
              <a:rPr lang="ar-SA" sz="4000" b="1" dirty="0">
                <a:solidFill>
                  <a:prstClr val="white"/>
                </a:solidFill>
                <a:ea typeface="Times New Roman" panose="02020603050405020304" pitchFamily="18" charset="0"/>
                <a:cs typeface="Sakkal Majalla" panose="02000000000000000000" pitchFamily="2" charset="-78"/>
              </a:rPr>
              <a:t>)</a:t>
            </a:r>
            <a:endParaRPr lang="en-US" sz="2800" b="1" dirty="0">
              <a:solidFill>
                <a:prstClr val="white"/>
              </a:solidFill>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377806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8913" y="6340391"/>
            <a:ext cx="1867820" cy="369332"/>
          </a:xfrm>
          <a:prstGeom prst="rect">
            <a:avLst/>
          </a:prstGeom>
        </p:spPr>
        <p:txBody>
          <a:bodyPr wrap="none">
            <a:spAutoFit/>
          </a:bodyPr>
          <a:lstStyle/>
          <a:p>
            <a:r>
              <a:rPr lang="ar-SA" b="1" dirty="0">
                <a:solidFill>
                  <a:prstClr val="white"/>
                </a:solidFill>
                <a:cs typeface="Sakkal Majalla" panose="02000000000000000000" pitchFamily="2" charset="-78"/>
              </a:rPr>
              <a:t>شكرا على حسن انتباهكم</a:t>
            </a:r>
            <a:endParaRPr lang="ar-SA" b="1" dirty="0">
              <a:solidFill>
                <a:prstClr val="white"/>
              </a:solidFill>
            </a:endParaRPr>
          </a:p>
        </p:txBody>
      </p:sp>
      <p:sp>
        <p:nvSpPr>
          <p:cNvPr id="3" name="Rectangle 2"/>
          <p:cNvSpPr/>
          <p:nvPr/>
        </p:nvSpPr>
        <p:spPr>
          <a:xfrm>
            <a:off x="997528" y="948690"/>
            <a:ext cx="10169235" cy="5909310"/>
          </a:xfrm>
          <a:prstGeom prst="rect">
            <a:avLst/>
          </a:prstGeom>
        </p:spPr>
        <p:txBody>
          <a:bodyPr wrap="square">
            <a:spAutoFit/>
          </a:bodyPr>
          <a:lstStyle/>
          <a:p>
            <a:pPr marL="342900" indent="-342900" algn="just">
              <a:lnSpc>
                <a:spcPct val="115000"/>
              </a:lnSpc>
              <a:spcAft>
                <a:spcPts val="600"/>
              </a:spcAft>
              <a:buFont typeface="+mj-lt"/>
              <a:buAutoNum type="arabicPeriod"/>
              <a:tabLst>
                <a:tab pos="557530" algn="r"/>
              </a:tabLst>
            </a:pPr>
            <a:r>
              <a:rPr lang="ar-MA" sz="4000" b="1" dirty="0">
                <a:solidFill>
                  <a:prstClr val="white"/>
                </a:solidFill>
                <a:ea typeface="Times New Roman" panose="02020603050405020304" pitchFamily="18" charset="0"/>
                <a:cs typeface="Sakkal Majalla" panose="02000000000000000000" pitchFamily="2" charset="-78"/>
              </a:rPr>
              <a:t>ممارسة حق العفو (الفصل 58)</a:t>
            </a:r>
            <a:r>
              <a:rPr lang="ar-SA" sz="4000" b="1" dirty="0">
                <a:solidFill>
                  <a:prstClr val="white"/>
                </a:solidFill>
                <a:ea typeface="Times New Roman" panose="02020603050405020304" pitchFamily="18" charset="0"/>
                <a:cs typeface="Sakkal Majalla" panose="02000000000000000000" pitchFamily="2" charset="-78"/>
              </a:rPr>
              <a:t> هذا الحق يمارسه جلالته لوحده، وله تقدير الظروف التي في ظلها يباشر هذا الحق. وينتج عنه سقوط العقوبة كليا أو جزئيا، أو استبدالها بعقوبة أخف، ويمكن أن يكون فرديا أو جماعيا، ولا يلحق هذا العفو في أي حال من الأحوال ضررا بحقوق الغير. </a:t>
            </a:r>
          </a:p>
          <a:p>
            <a:pPr marL="342900" indent="-342900" algn="just">
              <a:lnSpc>
                <a:spcPct val="115000"/>
              </a:lnSpc>
              <a:spcAft>
                <a:spcPts val="600"/>
              </a:spcAft>
              <a:buFont typeface="+mj-lt"/>
              <a:buAutoNum type="arabicPeriod"/>
              <a:tabLst>
                <a:tab pos="557530" algn="r"/>
              </a:tabLst>
            </a:pPr>
            <a:r>
              <a:rPr lang="ar-SA" sz="4000" b="1" dirty="0">
                <a:solidFill>
                  <a:prstClr val="white"/>
                </a:solidFill>
                <a:ea typeface="Times New Roman" panose="02020603050405020304" pitchFamily="18" charset="0"/>
                <a:cs typeface="Sakkal Majalla" panose="02000000000000000000" pitchFamily="2" charset="-78"/>
              </a:rPr>
              <a:t>إناطة ضمان استقلالية السلطة القضائية إلى الملك (الفصل 107)</a:t>
            </a:r>
            <a:endParaRPr lang="en-US" sz="4000" b="1" dirty="0">
              <a:solidFill>
                <a:prstClr val="white"/>
              </a:solidFill>
              <a:ea typeface="Times New Roman" panose="02020603050405020304" pitchFamily="18" charset="0"/>
              <a:cs typeface="Arial" panose="020B0604020202020204" pitchFamily="34" charset="0"/>
            </a:endParaRPr>
          </a:p>
          <a:p>
            <a:pPr marL="342900" indent="-342900" algn="just">
              <a:lnSpc>
                <a:spcPct val="115000"/>
              </a:lnSpc>
              <a:spcAft>
                <a:spcPts val="600"/>
              </a:spcAft>
              <a:buFont typeface="+mj-lt"/>
              <a:buAutoNum type="arabicPeriod"/>
              <a:tabLst>
                <a:tab pos="557530" algn="r"/>
              </a:tabLst>
            </a:pPr>
            <a:r>
              <a:rPr lang="ar-SA" sz="4000" b="1" dirty="0">
                <a:solidFill>
                  <a:prstClr val="white"/>
                </a:solidFill>
                <a:ea typeface="Times New Roman" panose="02020603050405020304" pitchFamily="18" charset="0"/>
                <a:cs typeface="Sakkal Majalla" panose="02000000000000000000" pitchFamily="2" charset="-78"/>
              </a:rPr>
              <a:t>تصدر الأحكام القضائية وتنفذ باسمه، طبقا للفصل 124 من الدستور</a:t>
            </a:r>
            <a:endParaRPr lang="en-US" sz="4000" b="1" dirty="0">
              <a:solidFill>
                <a:prstClr val="white"/>
              </a:solidFill>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774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20982" y="1457262"/>
            <a:ext cx="9531927" cy="3985706"/>
          </a:xfrm>
          <a:prstGeom prst="rect">
            <a:avLst/>
          </a:prstGeom>
        </p:spPr>
        <p:txBody>
          <a:bodyPr wrap="square">
            <a:spAutoFit/>
          </a:bodyPr>
          <a:lstStyle/>
          <a:p>
            <a:pPr algn="just">
              <a:lnSpc>
                <a:spcPct val="115000"/>
              </a:lnSpc>
              <a:tabLst>
                <a:tab pos="557530" algn="r"/>
              </a:tabLst>
            </a:pPr>
            <a:r>
              <a:rPr lang="ar-SA" sz="4400" dirty="0">
                <a:solidFill>
                  <a:prstClr val="white"/>
                </a:solidFill>
                <a:ea typeface="Times New Roman" panose="02020603050405020304" pitchFamily="18" charset="0"/>
                <a:cs typeface="Sakkal Majalla" panose="02000000000000000000" pitchFamily="2" charset="-78"/>
              </a:rPr>
              <a:t>سنحاول </a:t>
            </a:r>
            <a:r>
              <a:rPr lang="ar-TN" sz="4400" dirty="0">
                <a:solidFill>
                  <a:prstClr val="white"/>
                </a:solidFill>
                <a:ea typeface="Times New Roman" panose="02020603050405020304" pitchFamily="18" charset="0"/>
                <a:cs typeface="Sakkal Majalla" panose="02000000000000000000" pitchFamily="2" charset="-78"/>
              </a:rPr>
              <a:t>في هذا </a:t>
            </a:r>
            <a:r>
              <a:rPr lang="ar-SA" sz="4400" dirty="0">
                <a:solidFill>
                  <a:prstClr val="white"/>
                </a:solidFill>
                <a:ea typeface="Times New Roman" panose="02020603050405020304" pitchFamily="18" charset="0"/>
                <a:cs typeface="Sakkal Majalla" panose="02000000000000000000" pitchFamily="2" charset="-78"/>
              </a:rPr>
              <a:t>المحور تسليط </a:t>
            </a:r>
            <a:r>
              <a:rPr lang="ar-SA" sz="4400" dirty="0">
                <a:solidFill>
                  <a:prstClr val="white"/>
                </a:solidFill>
                <a:ea typeface="Times New Roman" panose="02020603050405020304" pitchFamily="18" charset="0"/>
                <a:cs typeface="Sakkal Majalla" panose="02000000000000000000" pitchFamily="2" charset="-78"/>
              </a:rPr>
              <a:t>الضوء على طبيعة العلاقة بين السلط في ظل النظام الدستوري المغربي، وذلك من خلال الانطلاق من مجموعة من الأسئلة التي اشتغل عليها مجموعة من الفقهاء والباحثين الدستوريين، مع إضافة أسئلة أخرى، خصوصا عن </a:t>
            </a:r>
            <a:r>
              <a:rPr lang="ar-SA" sz="4400" dirty="0">
                <a:solidFill>
                  <a:prstClr val="white"/>
                </a:solidFill>
                <a:ea typeface="Times New Roman" panose="02020603050405020304" pitchFamily="18" charset="0"/>
                <a:cs typeface="Sakkal Majalla" panose="02000000000000000000" pitchFamily="2" charset="-78"/>
              </a:rPr>
              <a:t>تطبيق مبدأ فصل السلط في </a:t>
            </a:r>
            <a:r>
              <a:rPr lang="ar-SA" sz="4400" dirty="0">
                <a:solidFill>
                  <a:prstClr val="white"/>
                </a:solidFill>
                <a:ea typeface="Times New Roman" panose="02020603050405020304" pitchFamily="18" charset="0"/>
                <a:cs typeface="Sakkal Majalla" panose="02000000000000000000" pitchFamily="2" charset="-78"/>
              </a:rPr>
              <a:t>دستور 2011؟ </a:t>
            </a:r>
            <a:endParaRPr lang="en-US" sz="3200" dirty="0">
              <a:solidFill>
                <a:prstClr val="white"/>
              </a:solidFill>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29413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96291" y="1512816"/>
            <a:ext cx="9296399" cy="5009064"/>
          </a:xfrm>
          <a:prstGeom prst="rect">
            <a:avLst/>
          </a:prstGeom>
        </p:spPr>
        <p:txBody>
          <a:bodyPr wrap="square">
            <a:spAutoFit/>
          </a:bodyPr>
          <a:lstStyle/>
          <a:p>
            <a:pPr algn="just">
              <a:lnSpc>
                <a:spcPct val="150000"/>
              </a:lnSpc>
              <a:spcBef>
                <a:spcPts val="1200"/>
              </a:spcBef>
              <a:spcAft>
                <a:spcPts val="600"/>
              </a:spcAft>
              <a:tabLst>
                <a:tab pos="179705" algn="r"/>
                <a:tab pos="539115" algn="r"/>
                <a:tab pos="629285" algn="r"/>
              </a:tabLst>
            </a:pPr>
            <a:r>
              <a:rPr lang="ar-TN" sz="3600" dirty="0">
                <a:solidFill>
                  <a:prstClr val="white"/>
                </a:solidFill>
                <a:latin typeface="Times New Roman" panose="02020603050405020304" pitchFamily="18" charset="0"/>
                <a:ea typeface="Times New Roman" panose="02020603050405020304" pitchFamily="18" charset="0"/>
                <a:cs typeface="Sakkal Majalla" panose="02000000000000000000" pitchFamily="2" charset="-78"/>
              </a:rPr>
              <a:t>في المغرب، </a:t>
            </a:r>
            <a:r>
              <a:rPr lang="ar-MA" sz="3600" dirty="0">
                <a:solidFill>
                  <a:prstClr val="white"/>
                </a:solidFill>
                <a:latin typeface="Times New Roman" panose="02020603050405020304" pitchFamily="18" charset="0"/>
                <a:ea typeface="Times New Roman" panose="02020603050405020304" pitchFamily="18" charset="0"/>
                <a:cs typeface="Sakkal Majalla" panose="02000000000000000000" pitchFamily="2" charset="-78"/>
              </a:rPr>
              <a:t>بال</a:t>
            </a:r>
            <a:r>
              <a:rPr lang="ar-TN" sz="3600" dirty="0">
                <a:solidFill>
                  <a:prstClr val="white"/>
                </a:solidFill>
                <a:latin typeface="Times New Roman" panose="02020603050405020304" pitchFamily="18" charset="0"/>
                <a:ea typeface="Times New Roman" panose="02020603050405020304" pitchFamily="18" charset="0"/>
                <a:cs typeface="Sakkal Majalla" panose="02000000000000000000" pitchFamily="2" charset="-78"/>
              </a:rPr>
              <a:t>رغم من المراجعات الدستورية المتعددة فقد ظل مبدأ الفصل بين السلطات يطبق من حيث توزيع السلطات العامة في الدولة وفق الوظائف الأساسية، بحيث تضطلع كل سلطة بوظيفة معينة، فهناك "السلطة التشريعية" التي تقوم بوظيفة التشريع وسن القوانين، و"السلطة التنفيذية" التي تقوم بالوظائف التنفيذية، و"السلطة القضائية" التي تقوم بالوظائف القضائية وحماية الحريات. </a:t>
            </a:r>
            <a:endParaRPr lang="en-US" sz="4000" b="1" dirty="0">
              <a:solidFill>
                <a:prstClr val="white"/>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3640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3781" y="2224300"/>
            <a:ext cx="10266217" cy="4001095"/>
          </a:xfrm>
          <a:prstGeom prst="rect">
            <a:avLst/>
          </a:prstGeom>
        </p:spPr>
        <p:txBody>
          <a:bodyPr wrap="square">
            <a:spAutoFit/>
          </a:bodyPr>
          <a:lstStyle/>
          <a:p>
            <a:pPr algn="just">
              <a:spcAft>
                <a:spcPts val="600"/>
              </a:spcAft>
              <a:tabLst>
                <a:tab pos="179705" algn="r"/>
                <a:tab pos="539115" algn="r"/>
                <a:tab pos="629285" algn="r"/>
              </a:tabLst>
            </a:pPr>
            <a:r>
              <a:rPr lang="ar-SA" sz="2800" b="1" dirty="0">
                <a:solidFill>
                  <a:prstClr val="white"/>
                </a:solidFill>
                <a:ea typeface="Times New Roman" panose="02020603050405020304" pitchFamily="18" charset="0"/>
                <a:cs typeface="Sakkal Majalla" panose="02000000000000000000" pitchFamily="2" charset="-78"/>
              </a:rPr>
              <a:t>لقد بدأت النشأة الفعلية لمسلسل نشأة الدساتير المغربية</a:t>
            </a:r>
            <a:r>
              <a:rPr lang="ar-TN" sz="2800" b="1" dirty="0">
                <a:solidFill>
                  <a:prstClr val="white"/>
                </a:solidFill>
                <a:ea typeface="Times New Roman" panose="02020603050405020304" pitchFamily="18" charset="0"/>
                <a:cs typeface="Sakkal Majalla" panose="02000000000000000000" pitchFamily="2" charset="-78"/>
              </a:rPr>
              <a:t> منذ سنة 1962</a:t>
            </a:r>
            <a:r>
              <a:rPr lang="ar-SA" sz="2800" b="1" dirty="0">
                <a:solidFill>
                  <a:prstClr val="white"/>
                </a:solidFill>
                <a:ea typeface="Times New Roman" panose="02020603050405020304" pitchFamily="18" charset="0"/>
                <a:cs typeface="Sakkal Majalla" panose="02000000000000000000" pitchFamily="2" charset="-78"/>
              </a:rPr>
              <a:t>، وتلاحقت بعدها خمسة دساتير أخرى (ستة دساتير في حوالي نصف قرن)، والتي جاءت كالتالي: </a:t>
            </a:r>
            <a:endParaRPr lang="en-US" b="1" dirty="0">
              <a:solidFill>
                <a:prstClr val="white"/>
              </a:solidFill>
              <a:ea typeface="Times New Roman" panose="02020603050405020304" pitchFamily="18" charset="0"/>
              <a:cs typeface="Arial" panose="020B0604020202020204" pitchFamily="34" charset="0"/>
            </a:endParaRPr>
          </a:p>
          <a:p>
            <a:pPr marL="342900" indent="-342900" algn="just">
              <a:spcAft>
                <a:spcPts val="600"/>
              </a:spcAft>
              <a:buFont typeface="+mj-lt"/>
              <a:buAutoNum type="arabicPeriod"/>
              <a:tabLst>
                <a:tab pos="179705" algn="r"/>
                <a:tab pos="539115" algn="r"/>
                <a:tab pos="629285" algn="r"/>
              </a:tabLst>
            </a:pPr>
            <a:r>
              <a:rPr lang="ar-SA" sz="2800" b="1" dirty="0">
                <a:solidFill>
                  <a:prstClr val="white"/>
                </a:solidFill>
                <a:ea typeface="Times New Roman" panose="02020603050405020304" pitchFamily="18" charset="0"/>
                <a:cs typeface="Sakkal Majalla" panose="02000000000000000000" pitchFamily="2" charset="-78"/>
              </a:rPr>
              <a:t>دستور</a:t>
            </a:r>
            <a:r>
              <a:rPr lang="en-US" sz="2800" b="1" dirty="0">
                <a:solidFill>
                  <a:prstClr val="white"/>
                </a:solidFill>
                <a:latin typeface="Sakkal Majalla" panose="02000000000000000000" pitchFamily="2" charset="-78"/>
                <a:ea typeface="Times New Roman" panose="02020603050405020304" pitchFamily="18" charset="0"/>
                <a:cs typeface="Arial" panose="020B0604020202020204" pitchFamily="34" charset="0"/>
              </a:rPr>
              <a:t> 14 </a:t>
            </a:r>
            <a:r>
              <a:rPr lang="ar-SA" sz="2800" b="1" dirty="0">
                <a:solidFill>
                  <a:prstClr val="white"/>
                </a:solidFill>
                <a:ea typeface="Times New Roman" panose="02020603050405020304" pitchFamily="18" charset="0"/>
                <a:cs typeface="Sakkal Majalla" panose="02000000000000000000" pitchFamily="2" charset="-78"/>
              </a:rPr>
              <a:t>ديسمبر </a:t>
            </a:r>
            <a:r>
              <a:rPr lang="en-US" sz="2800" b="1" dirty="0">
                <a:solidFill>
                  <a:prstClr val="white"/>
                </a:solidFill>
                <a:latin typeface="Sakkal Majalla" panose="02000000000000000000" pitchFamily="2" charset="-78"/>
                <a:ea typeface="Times New Roman" panose="02020603050405020304" pitchFamily="18" charset="0"/>
                <a:cs typeface="Arial" panose="020B0604020202020204" pitchFamily="34" charset="0"/>
              </a:rPr>
              <a:t>1962 </a:t>
            </a:r>
            <a:r>
              <a:rPr lang="ar-SA" sz="2800" b="1" dirty="0">
                <a:solidFill>
                  <a:prstClr val="white"/>
                </a:solidFill>
                <a:ea typeface="Times New Roman" panose="02020603050405020304" pitchFamily="18" charset="0"/>
                <a:cs typeface="Sakkal Majalla" panose="02000000000000000000" pitchFamily="2" charset="-78"/>
              </a:rPr>
              <a:t>استفتاء</a:t>
            </a:r>
            <a:r>
              <a:rPr lang="en-US" sz="2800" b="1" dirty="0">
                <a:solidFill>
                  <a:prstClr val="white"/>
                </a:solidFill>
                <a:latin typeface="Sakkal Majalla" panose="02000000000000000000" pitchFamily="2" charset="-78"/>
                <a:ea typeface="Times New Roman" panose="02020603050405020304" pitchFamily="18" charset="0"/>
                <a:cs typeface="Arial" panose="020B0604020202020204" pitchFamily="34" charset="0"/>
              </a:rPr>
              <a:t> 7 </a:t>
            </a:r>
            <a:r>
              <a:rPr lang="ar-SA" sz="2800" b="1" dirty="0">
                <a:solidFill>
                  <a:prstClr val="white"/>
                </a:solidFill>
                <a:ea typeface="Times New Roman" panose="02020603050405020304" pitchFamily="18" charset="0"/>
                <a:cs typeface="Sakkal Majalla" panose="02000000000000000000" pitchFamily="2" charset="-78"/>
              </a:rPr>
              <a:t>ديسمبر</a:t>
            </a:r>
            <a:r>
              <a:rPr lang="en-US" sz="2800" b="1" dirty="0">
                <a:solidFill>
                  <a:prstClr val="white"/>
                </a:solidFill>
                <a:latin typeface="Sakkal Majalla" panose="02000000000000000000" pitchFamily="2" charset="-78"/>
                <a:ea typeface="Times New Roman" panose="02020603050405020304" pitchFamily="18" charset="0"/>
                <a:cs typeface="Arial" panose="020B0604020202020204" pitchFamily="34" charset="0"/>
              </a:rPr>
              <a:t> 1962</a:t>
            </a:r>
            <a:endParaRPr lang="en-US" b="1" dirty="0">
              <a:solidFill>
                <a:prstClr val="white"/>
              </a:solidFill>
              <a:ea typeface="Times New Roman" panose="02020603050405020304" pitchFamily="18" charset="0"/>
              <a:cs typeface="Arial" panose="020B0604020202020204" pitchFamily="34" charset="0"/>
            </a:endParaRPr>
          </a:p>
          <a:p>
            <a:pPr marL="342900" indent="-342900" algn="just">
              <a:spcAft>
                <a:spcPts val="600"/>
              </a:spcAft>
              <a:buFont typeface="+mj-lt"/>
              <a:buAutoNum type="arabicPeriod"/>
              <a:tabLst>
                <a:tab pos="179705" algn="r"/>
                <a:tab pos="539115" algn="r"/>
                <a:tab pos="629285" algn="r"/>
              </a:tabLst>
            </a:pPr>
            <a:r>
              <a:rPr lang="ar-SA" sz="2800" b="1" dirty="0">
                <a:solidFill>
                  <a:prstClr val="white"/>
                </a:solidFill>
                <a:ea typeface="Times New Roman" panose="02020603050405020304" pitchFamily="18" charset="0"/>
                <a:cs typeface="Sakkal Majalla" panose="02000000000000000000" pitchFamily="2" charset="-78"/>
              </a:rPr>
              <a:t>دستور</a:t>
            </a:r>
            <a:r>
              <a:rPr lang="en-US" sz="2800" b="1" dirty="0">
                <a:solidFill>
                  <a:prstClr val="white"/>
                </a:solidFill>
                <a:latin typeface="Sakkal Majalla" panose="02000000000000000000" pitchFamily="2" charset="-78"/>
                <a:ea typeface="Times New Roman" panose="02020603050405020304" pitchFamily="18" charset="0"/>
                <a:cs typeface="Arial" panose="020B0604020202020204" pitchFamily="34" charset="0"/>
              </a:rPr>
              <a:t> 31 </a:t>
            </a:r>
            <a:r>
              <a:rPr lang="ar-SA" sz="2800" b="1" dirty="0">
                <a:solidFill>
                  <a:prstClr val="white"/>
                </a:solidFill>
                <a:ea typeface="Times New Roman" panose="02020603050405020304" pitchFamily="18" charset="0"/>
                <a:cs typeface="Sakkal Majalla" panose="02000000000000000000" pitchFamily="2" charset="-78"/>
              </a:rPr>
              <a:t>يوليو </a:t>
            </a:r>
            <a:r>
              <a:rPr lang="en-US" sz="2800" b="1" dirty="0">
                <a:solidFill>
                  <a:prstClr val="white"/>
                </a:solidFill>
                <a:latin typeface="Sakkal Majalla" panose="02000000000000000000" pitchFamily="2" charset="-78"/>
                <a:ea typeface="Times New Roman" panose="02020603050405020304" pitchFamily="18" charset="0"/>
                <a:cs typeface="Arial" panose="020B0604020202020204" pitchFamily="34" charset="0"/>
              </a:rPr>
              <a:t>1970 </a:t>
            </a:r>
            <a:r>
              <a:rPr lang="ar-SA" sz="2800" b="1" dirty="0">
                <a:solidFill>
                  <a:prstClr val="white"/>
                </a:solidFill>
                <a:ea typeface="Times New Roman" panose="02020603050405020304" pitchFamily="18" charset="0"/>
                <a:cs typeface="Sakkal Majalla" panose="02000000000000000000" pitchFamily="2" charset="-78"/>
              </a:rPr>
              <a:t>استفتاء</a:t>
            </a:r>
            <a:r>
              <a:rPr lang="en-US" sz="2800" b="1" dirty="0">
                <a:solidFill>
                  <a:prstClr val="white"/>
                </a:solidFill>
                <a:latin typeface="Sakkal Majalla" panose="02000000000000000000" pitchFamily="2" charset="-78"/>
                <a:ea typeface="Times New Roman" panose="02020603050405020304" pitchFamily="18" charset="0"/>
                <a:cs typeface="Arial" panose="020B0604020202020204" pitchFamily="34" charset="0"/>
              </a:rPr>
              <a:t> 24 </a:t>
            </a:r>
            <a:r>
              <a:rPr lang="ar-SA" sz="2800" b="1" dirty="0">
                <a:solidFill>
                  <a:prstClr val="white"/>
                </a:solidFill>
                <a:ea typeface="Times New Roman" panose="02020603050405020304" pitchFamily="18" charset="0"/>
                <a:cs typeface="Sakkal Majalla" panose="02000000000000000000" pitchFamily="2" charset="-78"/>
              </a:rPr>
              <a:t>يوليو</a:t>
            </a:r>
            <a:r>
              <a:rPr lang="en-US" sz="2800" b="1" dirty="0">
                <a:solidFill>
                  <a:prstClr val="white"/>
                </a:solidFill>
                <a:latin typeface="Sakkal Majalla" panose="02000000000000000000" pitchFamily="2" charset="-78"/>
                <a:ea typeface="Times New Roman" panose="02020603050405020304" pitchFamily="18" charset="0"/>
                <a:cs typeface="Arial" panose="020B0604020202020204" pitchFamily="34" charset="0"/>
              </a:rPr>
              <a:t> 1970</a:t>
            </a:r>
            <a:endParaRPr lang="en-US" b="1" dirty="0">
              <a:solidFill>
                <a:prstClr val="white"/>
              </a:solidFill>
              <a:ea typeface="Times New Roman" panose="02020603050405020304" pitchFamily="18" charset="0"/>
              <a:cs typeface="Arial" panose="020B0604020202020204" pitchFamily="34" charset="0"/>
            </a:endParaRPr>
          </a:p>
          <a:p>
            <a:pPr marL="342900" indent="-342900" algn="just">
              <a:spcAft>
                <a:spcPts val="600"/>
              </a:spcAft>
              <a:buFont typeface="+mj-lt"/>
              <a:buAutoNum type="arabicPeriod"/>
              <a:tabLst>
                <a:tab pos="179705" algn="r"/>
                <a:tab pos="539115" algn="r"/>
                <a:tab pos="629285" algn="r"/>
              </a:tabLst>
            </a:pPr>
            <a:r>
              <a:rPr lang="ar-SA" sz="2800" b="1" dirty="0">
                <a:solidFill>
                  <a:prstClr val="white"/>
                </a:solidFill>
                <a:ea typeface="Times New Roman" panose="02020603050405020304" pitchFamily="18" charset="0"/>
                <a:cs typeface="Sakkal Majalla" panose="02000000000000000000" pitchFamily="2" charset="-78"/>
              </a:rPr>
              <a:t>دستور</a:t>
            </a:r>
            <a:r>
              <a:rPr lang="en-US" sz="2800" b="1" dirty="0">
                <a:solidFill>
                  <a:prstClr val="white"/>
                </a:solidFill>
                <a:latin typeface="Sakkal Majalla" panose="02000000000000000000" pitchFamily="2" charset="-78"/>
                <a:ea typeface="Times New Roman" panose="02020603050405020304" pitchFamily="18" charset="0"/>
                <a:cs typeface="Arial" panose="020B0604020202020204" pitchFamily="34" charset="0"/>
              </a:rPr>
              <a:t> 10 </a:t>
            </a:r>
            <a:r>
              <a:rPr lang="ar-SA" sz="2800" b="1" dirty="0">
                <a:solidFill>
                  <a:prstClr val="white"/>
                </a:solidFill>
                <a:ea typeface="Times New Roman" panose="02020603050405020304" pitchFamily="18" charset="0"/>
                <a:cs typeface="Sakkal Majalla" panose="02000000000000000000" pitchFamily="2" charset="-78"/>
              </a:rPr>
              <a:t>مارس </a:t>
            </a:r>
            <a:r>
              <a:rPr lang="en-US" sz="2800" b="1" dirty="0">
                <a:solidFill>
                  <a:prstClr val="white"/>
                </a:solidFill>
                <a:latin typeface="Sakkal Majalla" panose="02000000000000000000" pitchFamily="2" charset="-78"/>
                <a:ea typeface="Times New Roman" panose="02020603050405020304" pitchFamily="18" charset="0"/>
                <a:cs typeface="Arial" panose="020B0604020202020204" pitchFamily="34" charset="0"/>
              </a:rPr>
              <a:t>1972 </a:t>
            </a:r>
            <a:r>
              <a:rPr lang="ar-SA" sz="2800" b="1" dirty="0">
                <a:solidFill>
                  <a:prstClr val="white"/>
                </a:solidFill>
                <a:ea typeface="Times New Roman" panose="02020603050405020304" pitchFamily="18" charset="0"/>
                <a:cs typeface="Sakkal Majalla" panose="02000000000000000000" pitchFamily="2" charset="-78"/>
              </a:rPr>
              <a:t>استفتاء فاتح مارس 1972</a:t>
            </a:r>
            <a:endParaRPr lang="en-US" b="1" dirty="0">
              <a:solidFill>
                <a:prstClr val="white"/>
              </a:solidFill>
              <a:ea typeface="Times New Roman" panose="02020603050405020304" pitchFamily="18" charset="0"/>
              <a:cs typeface="Arial" panose="020B0604020202020204" pitchFamily="34" charset="0"/>
            </a:endParaRPr>
          </a:p>
          <a:p>
            <a:pPr marL="342900" indent="-342900" algn="just">
              <a:spcAft>
                <a:spcPts val="600"/>
              </a:spcAft>
              <a:buFont typeface="+mj-lt"/>
              <a:buAutoNum type="arabicPeriod"/>
              <a:tabLst>
                <a:tab pos="179705" algn="r"/>
                <a:tab pos="539115" algn="r"/>
                <a:tab pos="629285" algn="r"/>
              </a:tabLst>
            </a:pPr>
            <a:r>
              <a:rPr lang="ar-SA" sz="2800" b="1" dirty="0">
                <a:solidFill>
                  <a:prstClr val="white"/>
                </a:solidFill>
                <a:ea typeface="Times New Roman" panose="02020603050405020304" pitchFamily="18" charset="0"/>
                <a:cs typeface="Sakkal Majalla" panose="02000000000000000000" pitchFamily="2" charset="-78"/>
              </a:rPr>
              <a:t>دستور</a:t>
            </a:r>
            <a:r>
              <a:rPr lang="en-US" sz="2800" b="1" dirty="0">
                <a:solidFill>
                  <a:prstClr val="white"/>
                </a:solidFill>
                <a:latin typeface="Sakkal Majalla" panose="02000000000000000000" pitchFamily="2" charset="-78"/>
                <a:ea typeface="Times New Roman" panose="02020603050405020304" pitchFamily="18" charset="0"/>
                <a:cs typeface="Arial" panose="020B0604020202020204" pitchFamily="34" charset="0"/>
              </a:rPr>
              <a:t> 9 </a:t>
            </a:r>
            <a:r>
              <a:rPr lang="ar-SA" sz="2800" b="1" dirty="0">
                <a:solidFill>
                  <a:prstClr val="white"/>
                </a:solidFill>
                <a:ea typeface="Times New Roman" panose="02020603050405020304" pitchFamily="18" charset="0"/>
                <a:cs typeface="Sakkal Majalla" panose="02000000000000000000" pitchFamily="2" charset="-78"/>
              </a:rPr>
              <a:t>أكتوبر </a:t>
            </a:r>
            <a:r>
              <a:rPr lang="en-US" sz="2800" b="1" dirty="0">
                <a:solidFill>
                  <a:prstClr val="white"/>
                </a:solidFill>
                <a:latin typeface="Sakkal Majalla" panose="02000000000000000000" pitchFamily="2" charset="-78"/>
                <a:ea typeface="Times New Roman" panose="02020603050405020304" pitchFamily="18" charset="0"/>
                <a:cs typeface="Arial" panose="020B0604020202020204" pitchFamily="34" charset="0"/>
              </a:rPr>
              <a:t>1992 </a:t>
            </a:r>
            <a:r>
              <a:rPr lang="ar-SA" sz="2800" b="1" dirty="0">
                <a:solidFill>
                  <a:prstClr val="white"/>
                </a:solidFill>
                <a:ea typeface="Times New Roman" panose="02020603050405020304" pitchFamily="18" charset="0"/>
                <a:cs typeface="Sakkal Majalla" panose="02000000000000000000" pitchFamily="2" charset="-78"/>
              </a:rPr>
              <a:t>استفتاء</a:t>
            </a:r>
            <a:r>
              <a:rPr lang="en-US" sz="2800" b="1" dirty="0">
                <a:solidFill>
                  <a:prstClr val="white"/>
                </a:solidFill>
                <a:latin typeface="Sakkal Majalla" panose="02000000000000000000" pitchFamily="2" charset="-78"/>
                <a:ea typeface="Times New Roman" panose="02020603050405020304" pitchFamily="18" charset="0"/>
                <a:cs typeface="Arial" panose="020B0604020202020204" pitchFamily="34" charset="0"/>
              </a:rPr>
              <a:t> 4 </a:t>
            </a:r>
            <a:r>
              <a:rPr lang="ar-SA" sz="2800" b="1" dirty="0">
                <a:solidFill>
                  <a:prstClr val="white"/>
                </a:solidFill>
                <a:ea typeface="Times New Roman" panose="02020603050405020304" pitchFamily="18" charset="0"/>
                <a:cs typeface="Sakkal Majalla" panose="02000000000000000000" pitchFamily="2" charset="-78"/>
              </a:rPr>
              <a:t>سبتمبر</a:t>
            </a:r>
            <a:r>
              <a:rPr lang="en-US" sz="2800" b="1" dirty="0">
                <a:solidFill>
                  <a:prstClr val="white"/>
                </a:solidFill>
                <a:latin typeface="Sakkal Majalla" panose="02000000000000000000" pitchFamily="2" charset="-78"/>
                <a:ea typeface="Times New Roman" panose="02020603050405020304" pitchFamily="18" charset="0"/>
                <a:cs typeface="Arial" panose="020B0604020202020204" pitchFamily="34" charset="0"/>
              </a:rPr>
              <a:t> 1992</a:t>
            </a:r>
            <a:endParaRPr lang="en-US" b="1" dirty="0">
              <a:solidFill>
                <a:prstClr val="white"/>
              </a:solidFill>
              <a:ea typeface="Times New Roman" panose="02020603050405020304" pitchFamily="18" charset="0"/>
              <a:cs typeface="Arial" panose="020B0604020202020204" pitchFamily="34" charset="0"/>
            </a:endParaRPr>
          </a:p>
          <a:p>
            <a:pPr marL="342900" indent="-342900" algn="just">
              <a:spcAft>
                <a:spcPts val="600"/>
              </a:spcAft>
              <a:buFont typeface="+mj-lt"/>
              <a:buAutoNum type="arabicPeriod"/>
              <a:tabLst>
                <a:tab pos="179705" algn="r"/>
                <a:tab pos="539115" algn="r"/>
                <a:tab pos="629285" algn="r"/>
              </a:tabLst>
            </a:pPr>
            <a:r>
              <a:rPr lang="ar-SA" sz="2800" b="1" dirty="0">
                <a:solidFill>
                  <a:prstClr val="white"/>
                </a:solidFill>
                <a:ea typeface="Times New Roman" panose="02020603050405020304" pitchFamily="18" charset="0"/>
                <a:cs typeface="Sakkal Majalla" panose="02000000000000000000" pitchFamily="2" charset="-78"/>
              </a:rPr>
              <a:t>دستور</a:t>
            </a:r>
            <a:r>
              <a:rPr lang="en-US" sz="2800" b="1" dirty="0">
                <a:solidFill>
                  <a:prstClr val="white"/>
                </a:solidFill>
                <a:latin typeface="Sakkal Majalla" panose="02000000000000000000" pitchFamily="2" charset="-78"/>
                <a:ea typeface="Times New Roman" panose="02020603050405020304" pitchFamily="18" charset="0"/>
                <a:cs typeface="Arial" panose="020B0604020202020204" pitchFamily="34" charset="0"/>
              </a:rPr>
              <a:t> 7 </a:t>
            </a:r>
            <a:r>
              <a:rPr lang="ar-SA" sz="2800" b="1" dirty="0">
                <a:solidFill>
                  <a:prstClr val="white"/>
                </a:solidFill>
                <a:ea typeface="Times New Roman" panose="02020603050405020304" pitchFamily="18" charset="0"/>
                <a:cs typeface="Sakkal Majalla" panose="02000000000000000000" pitchFamily="2" charset="-78"/>
              </a:rPr>
              <a:t>أكتوبر </a:t>
            </a:r>
            <a:r>
              <a:rPr lang="en-US" sz="2800" b="1" dirty="0">
                <a:solidFill>
                  <a:prstClr val="white"/>
                </a:solidFill>
                <a:latin typeface="Sakkal Majalla" panose="02000000000000000000" pitchFamily="2" charset="-78"/>
                <a:ea typeface="Times New Roman" panose="02020603050405020304" pitchFamily="18" charset="0"/>
                <a:cs typeface="Arial" panose="020B0604020202020204" pitchFamily="34" charset="0"/>
              </a:rPr>
              <a:t>1996 </a:t>
            </a:r>
            <a:r>
              <a:rPr lang="ar-SA" sz="2800" b="1" dirty="0">
                <a:solidFill>
                  <a:prstClr val="white"/>
                </a:solidFill>
                <a:ea typeface="Times New Roman" panose="02020603050405020304" pitchFamily="18" charset="0"/>
                <a:cs typeface="Sakkal Majalla" panose="02000000000000000000" pitchFamily="2" charset="-78"/>
              </a:rPr>
              <a:t>استفتاء</a:t>
            </a:r>
            <a:r>
              <a:rPr lang="en-US" sz="2800" b="1" dirty="0">
                <a:solidFill>
                  <a:prstClr val="white"/>
                </a:solidFill>
                <a:latin typeface="Sakkal Majalla" panose="02000000000000000000" pitchFamily="2" charset="-78"/>
                <a:ea typeface="Times New Roman" panose="02020603050405020304" pitchFamily="18" charset="0"/>
                <a:cs typeface="Arial" panose="020B0604020202020204" pitchFamily="34" charset="0"/>
              </a:rPr>
              <a:t> 13 </a:t>
            </a:r>
            <a:r>
              <a:rPr lang="ar-SA" sz="2800" b="1" dirty="0">
                <a:solidFill>
                  <a:prstClr val="white"/>
                </a:solidFill>
                <a:ea typeface="Times New Roman" panose="02020603050405020304" pitchFamily="18" charset="0"/>
                <a:cs typeface="Sakkal Majalla" panose="02000000000000000000" pitchFamily="2" charset="-78"/>
              </a:rPr>
              <a:t>سبتمبر</a:t>
            </a:r>
            <a:r>
              <a:rPr lang="en-US" sz="2800" b="1" dirty="0">
                <a:solidFill>
                  <a:prstClr val="white"/>
                </a:solidFill>
                <a:latin typeface="Sakkal Majalla" panose="02000000000000000000" pitchFamily="2" charset="-78"/>
                <a:ea typeface="Times New Roman" panose="02020603050405020304" pitchFamily="18" charset="0"/>
                <a:cs typeface="Arial" panose="020B0604020202020204" pitchFamily="34" charset="0"/>
              </a:rPr>
              <a:t>1996</a:t>
            </a:r>
            <a:endParaRPr lang="en-US" b="1" dirty="0">
              <a:solidFill>
                <a:prstClr val="white"/>
              </a:solidFill>
              <a:ea typeface="Times New Roman" panose="02020603050405020304" pitchFamily="18" charset="0"/>
              <a:cs typeface="Arial" panose="020B0604020202020204" pitchFamily="34" charset="0"/>
            </a:endParaRPr>
          </a:p>
          <a:p>
            <a:pPr marL="342900" indent="-342900" algn="just">
              <a:spcAft>
                <a:spcPts val="600"/>
              </a:spcAft>
              <a:buFont typeface="+mj-lt"/>
              <a:buAutoNum type="arabicPeriod"/>
              <a:tabLst>
                <a:tab pos="179705" algn="r"/>
                <a:tab pos="539115" algn="r"/>
                <a:tab pos="629285" algn="r"/>
              </a:tabLst>
            </a:pPr>
            <a:r>
              <a:rPr lang="ar-SA" sz="2800" b="1" dirty="0">
                <a:solidFill>
                  <a:prstClr val="white"/>
                </a:solidFill>
                <a:ea typeface="Times New Roman" panose="02020603050405020304" pitchFamily="18" charset="0"/>
                <a:cs typeface="Sakkal Majalla" panose="02000000000000000000" pitchFamily="2" charset="-78"/>
              </a:rPr>
              <a:t>دستور</a:t>
            </a:r>
            <a:r>
              <a:rPr lang="en-US" sz="2800" b="1" dirty="0">
                <a:solidFill>
                  <a:prstClr val="white"/>
                </a:solidFill>
                <a:latin typeface="Sakkal Majalla" panose="02000000000000000000" pitchFamily="2" charset="-78"/>
                <a:ea typeface="Times New Roman" panose="02020603050405020304" pitchFamily="18" charset="0"/>
                <a:cs typeface="Arial" panose="020B0604020202020204" pitchFamily="34" charset="0"/>
              </a:rPr>
              <a:t> 29 </a:t>
            </a:r>
            <a:r>
              <a:rPr lang="ar-SA" sz="2800" b="1" dirty="0">
                <a:solidFill>
                  <a:prstClr val="white"/>
                </a:solidFill>
                <a:ea typeface="Times New Roman" panose="02020603050405020304" pitchFamily="18" charset="0"/>
                <a:cs typeface="Sakkal Majalla" panose="02000000000000000000" pitchFamily="2" charset="-78"/>
              </a:rPr>
              <a:t>يوليو </a:t>
            </a:r>
            <a:r>
              <a:rPr lang="en-US" sz="2800" b="1" dirty="0">
                <a:solidFill>
                  <a:prstClr val="white"/>
                </a:solidFill>
                <a:latin typeface="Sakkal Majalla" panose="02000000000000000000" pitchFamily="2" charset="-78"/>
                <a:ea typeface="Times New Roman" panose="02020603050405020304" pitchFamily="18" charset="0"/>
                <a:cs typeface="Arial" panose="020B0604020202020204" pitchFamily="34" charset="0"/>
              </a:rPr>
              <a:t>2011 </a:t>
            </a:r>
            <a:r>
              <a:rPr lang="ar-SA" sz="2800" b="1" dirty="0">
                <a:solidFill>
                  <a:prstClr val="white"/>
                </a:solidFill>
                <a:ea typeface="Times New Roman" panose="02020603050405020304" pitchFamily="18" charset="0"/>
                <a:cs typeface="Sakkal Majalla" panose="02000000000000000000" pitchFamily="2" charset="-78"/>
              </a:rPr>
              <a:t>استفتاء فاتح يوليو</a:t>
            </a:r>
            <a:r>
              <a:rPr lang="en-US" sz="2800" b="1" dirty="0">
                <a:solidFill>
                  <a:prstClr val="white"/>
                </a:solidFill>
                <a:latin typeface="Sakkal Majalla" panose="02000000000000000000" pitchFamily="2" charset="-78"/>
                <a:ea typeface="Times New Roman" panose="02020603050405020304" pitchFamily="18" charset="0"/>
                <a:cs typeface="Arial" panose="020B0604020202020204" pitchFamily="34" charset="0"/>
              </a:rPr>
              <a:t> 2011</a:t>
            </a:r>
            <a:endParaRPr lang="en-US" b="1" dirty="0">
              <a:solidFill>
                <a:prstClr val="white"/>
              </a:solidFill>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13875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355120"/>
            <a:ext cx="10945091" cy="5262979"/>
          </a:xfrm>
          <a:prstGeom prst="rect">
            <a:avLst/>
          </a:prstGeom>
        </p:spPr>
        <p:txBody>
          <a:bodyPr wrap="square">
            <a:spAutoFit/>
          </a:bodyPr>
          <a:lstStyle/>
          <a:p>
            <a:pPr algn="just">
              <a:lnSpc>
                <a:spcPct val="150000"/>
              </a:lnSpc>
              <a:spcBef>
                <a:spcPts val="1200"/>
              </a:spcBef>
              <a:spcAft>
                <a:spcPts val="600"/>
              </a:spcAft>
              <a:tabLst>
                <a:tab pos="179705" algn="r"/>
                <a:tab pos="539115" algn="r"/>
                <a:tab pos="629285" algn="r"/>
              </a:tabLst>
            </a:pPr>
            <a:r>
              <a:rPr lang="ar-TN" sz="3200" b="1" dirty="0">
                <a:solidFill>
                  <a:prstClr val="white"/>
                </a:solidFill>
                <a:latin typeface="Times New Roman" panose="02020603050405020304" pitchFamily="18" charset="0"/>
                <a:ea typeface="Times New Roman" panose="02020603050405020304" pitchFamily="18" charset="0"/>
                <a:cs typeface="Sakkal Majalla" panose="02000000000000000000" pitchFamily="2" charset="-78"/>
              </a:rPr>
              <a:t>اتسمت الإصلاحات الدستورية التي عرفها المغرب بالتدرج بعد أول دستور للمملكة لسنة 1962 حيث تم إقرار مجموعة من التحولات في العلاقة بين السلطات الثلاث، إلى حين صدور دستور سنة 2011 ليتم التنصيص بصريح العبارة ولأول مرة في الفصل الأول منه على مبدأ فصل السلط، الذي كان غائبا في الدساتير السابقة، بأن يقوم النظام الدستوري للمملكة على أساس "فصل السلط، وتوازنها وتعاونها"(الفقرة الثانية من الفصل الأول من دستور2011) كما أقر في الفقرة الأولى من نفس الفصل على </a:t>
            </a:r>
            <a:r>
              <a:rPr lang="ar-TN" sz="3200" b="1" dirty="0">
                <a:solidFill>
                  <a:prstClr val="white"/>
                </a:solidFill>
                <a:latin typeface="Times New Roman" panose="02020603050405020304" pitchFamily="18" charset="0"/>
                <a:ea typeface="Times New Roman" panose="02020603050405020304" pitchFamily="18" charset="0"/>
              </a:rPr>
              <a:t>′′</a:t>
            </a:r>
            <a:r>
              <a:rPr lang="ar-TN" sz="3200" b="1" dirty="0">
                <a:solidFill>
                  <a:prstClr val="white"/>
                </a:solidFill>
                <a:latin typeface="Times New Roman" panose="02020603050405020304" pitchFamily="18" charset="0"/>
                <a:ea typeface="Times New Roman" panose="02020603050405020304" pitchFamily="18" charset="0"/>
                <a:cs typeface="Sakkal Majalla" panose="02000000000000000000" pitchFamily="2" charset="-78"/>
              </a:rPr>
              <a:t>ان نظام الحكم بالمغرب نظام ملكية دستورية ديمقراطية برلمانية واجتماعية". مما أثر على مبدأ توازن السلط والعلاقة بينها. </a:t>
            </a:r>
            <a:endParaRPr lang="en-US" sz="3600" b="1" dirty="0">
              <a:solidFill>
                <a:prstClr val="white"/>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67654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2110" y="1093539"/>
            <a:ext cx="10238508" cy="5958554"/>
          </a:xfrm>
          <a:prstGeom prst="rect">
            <a:avLst/>
          </a:prstGeom>
        </p:spPr>
        <p:txBody>
          <a:bodyPr wrap="square">
            <a:spAutoFit/>
          </a:bodyPr>
          <a:lstStyle/>
          <a:p>
            <a:pPr algn="ctr">
              <a:lnSpc>
                <a:spcPct val="200000"/>
              </a:lnSpc>
              <a:spcBef>
                <a:spcPts val="1200"/>
              </a:spcBef>
              <a:tabLst>
                <a:tab pos="557530" algn="r"/>
              </a:tabLst>
            </a:pPr>
            <a:r>
              <a:rPr lang="ar-TN" sz="3600" b="1" dirty="0">
                <a:solidFill>
                  <a:prstClr val="white"/>
                </a:solidFill>
                <a:latin typeface="Sakkal Majalla" panose="02000000000000000000" pitchFamily="2" charset="-78"/>
                <a:ea typeface="Times New Roman" panose="02020603050405020304" pitchFamily="18" charset="0"/>
                <a:cs typeface="SKR HEAD1"/>
              </a:rPr>
              <a:t>الملكية</a:t>
            </a:r>
            <a:endParaRPr lang="en-US" sz="4000" b="1" dirty="0">
              <a:solidFill>
                <a:prstClr val="white"/>
              </a:solidFill>
              <a:latin typeface="Times New Roman" panose="02020603050405020304" pitchFamily="18" charset="0"/>
              <a:ea typeface="Times New Roman" panose="02020603050405020304" pitchFamily="18" charset="0"/>
            </a:endParaRPr>
          </a:p>
          <a:p>
            <a:pPr algn="just">
              <a:lnSpc>
                <a:spcPct val="115000"/>
              </a:lnSpc>
              <a:spcAft>
                <a:spcPts val="600"/>
              </a:spcAft>
              <a:tabLst>
                <a:tab pos="557530" algn="r"/>
              </a:tabLst>
            </a:pPr>
            <a:r>
              <a:rPr lang="ar-SA" sz="3600" b="1" dirty="0">
                <a:solidFill>
                  <a:prstClr val="white"/>
                </a:solidFill>
                <a:ea typeface="Times New Roman" panose="02020603050405020304" pitchFamily="18" charset="0"/>
                <a:cs typeface="Sakkal Majalla" panose="02000000000000000000" pitchFamily="2" charset="-78"/>
              </a:rPr>
              <a:t>وردت الملكية في الباب الثالث من الدستور الحالي، بعد الأحكام العامة والحريات والحقوق الأساسية، وقد حافظت على مكانتها السامية في مختلف التجارب الدستورية التي عرفها </a:t>
            </a:r>
            <a:r>
              <a:rPr lang="ar-SA" sz="3600" b="1" dirty="0">
                <a:solidFill>
                  <a:prstClr val="white"/>
                </a:solidFill>
                <a:ea typeface="Times New Roman" panose="02020603050405020304" pitchFamily="18" charset="0"/>
                <a:cs typeface="Sakkal Majalla" panose="02000000000000000000" pitchFamily="2" charset="-78"/>
              </a:rPr>
              <a:t>المغرب.</a:t>
            </a:r>
            <a:endParaRPr lang="en-US" sz="2400" b="1" dirty="0">
              <a:solidFill>
                <a:prstClr val="white"/>
              </a:solidFill>
              <a:ea typeface="Times New Roman" panose="02020603050405020304" pitchFamily="18" charset="0"/>
              <a:cs typeface="Arial" panose="020B0604020202020204" pitchFamily="34" charset="0"/>
            </a:endParaRPr>
          </a:p>
          <a:p>
            <a:r>
              <a:rPr lang="ar-SA" sz="3600" b="1" dirty="0">
                <a:solidFill>
                  <a:prstClr val="white"/>
                </a:solidFill>
                <a:ea typeface="Times New Roman" panose="02020603050405020304" pitchFamily="18" charset="0"/>
                <a:cs typeface="Sakkal Majalla" panose="02000000000000000000" pitchFamily="2" charset="-78"/>
              </a:rPr>
              <a:t>إذن، تحظى الملكية بمكانة محورية في النظام الدستوري المغربي، بحكم وجدودها على رأس المؤسسات الدستورية، وامتلاكها لصلاحيات دستورية، تمكنها من لعب دور محوري في النسيج الاجتماعي والسياسي المغربي، ولعل ذلك ما يفسر ديمومتها واستمرارها كمؤسسة فاعلة ومميزة عن مثيلاتها من الملكيات</a:t>
            </a:r>
            <a:endParaRPr lang="ar-SA" sz="3600" b="1" dirty="0">
              <a:solidFill>
                <a:prstClr val="white"/>
              </a:solidFill>
            </a:endParaRPr>
          </a:p>
        </p:txBody>
      </p:sp>
    </p:spTree>
    <p:extLst>
      <p:ext uri="{BB962C8B-B14F-4D97-AF65-F5344CB8AC3E}">
        <p14:creationId xmlns:p14="http://schemas.microsoft.com/office/powerpoint/2010/main" val="3920551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8982" y="954846"/>
            <a:ext cx="10806546" cy="5903154"/>
          </a:xfrm>
          <a:prstGeom prst="rect">
            <a:avLst/>
          </a:prstGeom>
        </p:spPr>
        <p:txBody>
          <a:bodyPr wrap="square">
            <a:spAutoFit/>
          </a:bodyPr>
          <a:lstStyle/>
          <a:p>
            <a:pPr algn="just">
              <a:spcBef>
                <a:spcPts val="1200"/>
              </a:spcBef>
              <a:spcAft>
                <a:spcPts val="600"/>
              </a:spcAft>
              <a:tabLst>
                <a:tab pos="557530" algn="r"/>
              </a:tabLst>
            </a:pPr>
            <a:r>
              <a:rPr lang="ar-TN" sz="3200" b="1" dirty="0">
                <a:solidFill>
                  <a:prstClr val="white"/>
                </a:solidFill>
                <a:latin typeface="Sakkal Majalla" panose="02000000000000000000" pitchFamily="2" charset="-78"/>
                <a:ea typeface="Times New Roman" panose="02020603050405020304" pitchFamily="18" charset="0"/>
                <a:cs typeface="SKR HEAD1"/>
              </a:rPr>
              <a:t>سلطات الملك في الظروف العادية </a:t>
            </a:r>
            <a:r>
              <a:rPr lang="ar-SA" sz="3600" b="1" dirty="0">
                <a:solidFill>
                  <a:prstClr val="white"/>
                </a:solidFill>
                <a:latin typeface="Times New Roman" panose="02020603050405020304" pitchFamily="18" charset="0"/>
                <a:ea typeface="Times New Roman" panose="02020603050405020304" pitchFamily="18" charset="0"/>
              </a:rPr>
              <a:t>:</a:t>
            </a:r>
            <a:r>
              <a:rPr lang="ar-MA" sz="3200" b="1" dirty="0">
                <a:solidFill>
                  <a:prstClr val="white"/>
                </a:solidFill>
                <a:ea typeface="Times New Roman" panose="02020603050405020304" pitchFamily="18" charset="0"/>
                <a:cs typeface="Sakkal Majalla" panose="02000000000000000000" pitchFamily="2" charset="-78"/>
              </a:rPr>
              <a:t>يمكن </a:t>
            </a:r>
            <a:r>
              <a:rPr lang="ar-MA" sz="3200" b="1" dirty="0">
                <a:solidFill>
                  <a:prstClr val="white"/>
                </a:solidFill>
                <a:ea typeface="Times New Roman" panose="02020603050405020304" pitchFamily="18" charset="0"/>
                <a:cs typeface="Sakkal Majalla" panose="02000000000000000000" pitchFamily="2" charset="-78"/>
              </a:rPr>
              <a:t>إدراج صلاحيات الملك في الفترات العادية، على الشكل التالي: </a:t>
            </a:r>
            <a:endParaRPr lang="en-US" sz="2000" b="1" dirty="0">
              <a:solidFill>
                <a:prstClr val="white"/>
              </a:solidFill>
              <a:ea typeface="Times New Roman" panose="02020603050405020304" pitchFamily="18" charset="0"/>
              <a:cs typeface="Arial" panose="020B0604020202020204" pitchFamily="34" charset="0"/>
            </a:endParaRPr>
          </a:p>
          <a:p>
            <a:pPr algn="just">
              <a:spcBef>
                <a:spcPts val="1200"/>
              </a:spcBef>
              <a:spcAft>
                <a:spcPts val="600"/>
              </a:spcAft>
              <a:tabLst>
                <a:tab pos="557530" algn="r"/>
              </a:tabLst>
            </a:pPr>
            <a:r>
              <a:rPr lang="ar-TN" sz="3200" b="1" dirty="0">
                <a:solidFill>
                  <a:prstClr val="white"/>
                </a:solidFill>
                <a:latin typeface="Times New Roman" panose="02020603050405020304" pitchFamily="18" charset="0"/>
                <a:ea typeface="Times New Roman" panose="02020603050405020304" pitchFamily="18" charset="0"/>
                <a:cs typeface="Sakkal Majalla" panose="02000000000000000000" pitchFamily="2" charset="-78"/>
              </a:rPr>
              <a:t>الفرع الأول: في المجال الديني</a:t>
            </a:r>
            <a:endParaRPr lang="en-US" sz="3600" b="1" dirty="0">
              <a:solidFill>
                <a:prstClr val="white"/>
              </a:solidFill>
              <a:latin typeface="Times New Roman" panose="02020603050405020304" pitchFamily="18" charset="0"/>
              <a:ea typeface="Times New Roman" panose="02020603050405020304" pitchFamily="18" charset="0"/>
            </a:endParaRPr>
          </a:p>
          <a:p>
            <a:pPr algn="just">
              <a:lnSpc>
                <a:spcPct val="115000"/>
              </a:lnSpc>
              <a:spcAft>
                <a:spcPts val="600"/>
              </a:spcAft>
              <a:tabLst>
                <a:tab pos="557530" algn="r"/>
              </a:tabLst>
            </a:pPr>
            <a:r>
              <a:rPr lang="ar-SA" sz="3200" b="1" dirty="0">
                <a:solidFill>
                  <a:prstClr val="white"/>
                </a:solidFill>
                <a:ea typeface="Times New Roman" panose="02020603050405020304" pitchFamily="18" charset="0"/>
                <a:cs typeface="Sakkal Majalla" panose="02000000000000000000" pitchFamily="2" charset="-78"/>
              </a:rPr>
              <a:t>يستهل المشرع الدستوري الباب المتعلق بالملكية في الوثيقة الدستورية بفصل ذو حمولة دينية في التاريخ الدستوري المغربي(الفصل 41)، الذي يعتبر فيه الملك، هو أمير المؤمنين وحامي حمى الملة والدين، والضامن لحرية ممارسة الشؤون الدينية. ويرأس الملك، أمير المؤمنين، المجلس العلمي الأعلى، الذي يتولى دراسة القضايا التي يعرضها عليه. ويعتبر المجلس الجهة الوحيدة المؤهلة لإصدار الفتاوى المعتمدة رسميا، بشأن المسائل المحالة عليه، استنادا إلى مبادئ وأحكام الدين الإسلامي الحنيف، ومقاصده السمحة. ويمارس الملك صلاحياته الدينية والمخولة له حصريا، بمقتضى هذا الفصل، بواسطة ظهائر. </a:t>
            </a:r>
            <a:endParaRPr lang="en-US" sz="2000" b="1" dirty="0">
              <a:solidFill>
                <a:prstClr val="white"/>
              </a:solidFill>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338329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4073" y="748635"/>
            <a:ext cx="11513127" cy="6109365"/>
          </a:xfrm>
          <a:prstGeom prst="rect">
            <a:avLst/>
          </a:prstGeom>
        </p:spPr>
        <p:txBody>
          <a:bodyPr wrap="square">
            <a:spAutoFit/>
          </a:bodyPr>
          <a:lstStyle/>
          <a:p>
            <a:pPr algn="just">
              <a:lnSpc>
                <a:spcPct val="200000"/>
              </a:lnSpc>
              <a:spcBef>
                <a:spcPts val="1200"/>
              </a:spcBef>
              <a:spcAft>
                <a:spcPts val="600"/>
              </a:spcAft>
              <a:tabLst>
                <a:tab pos="557530" algn="r"/>
              </a:tabLst>
            </a:pPr>
            <a:r>
              <a:rPr lang="ar-TN" sz="3200" b="1" dirty="0">
                <a:solidFill>
                  <a:prstClr val="white"/>
                </a:solidFill>
                <a:latin typeface="Times New Roman" panose="02020603050405020304" pitchFamily="18" charset="0"/>
                <a:ea typeface="Times New Roman" panose="02020603050405020304" pitchFamily="18" charset="0"/>
                <a:cs typeface="Sakkal Majalla" panose="02000000000000000000" pitchFamily="2" charset="-78"/>
              </a:rPr>
              <a:t>الفرع الثاني: في المجال التنفيذي</a:t>
            </a:r>
            <a:endParaRPr lang="en-US" sz="3600" b="1" dirty="0">
              <a:solidFill>
                <a:prstClr val="white"/>
              </a:solidFill>
              <a:latin typeface="Times New Roman" panose="02020603050405020304" pitchFamily="18" charset="0"/>
              <a:ea typeface="Times New Roman" panose="02020603050405020304" pitchFamily="18" charset="0"/>
            </a:endParaRPr>
          </a:p>
          <a:p>
            <a:pPr algn="just">
              <a:lnSpc>
                <a:spcPct val="115000"/>
              </a:lnSpc>
              <a:spcAft>
                <a:spcPts val="600"/>
              </a:spcAft>
              <a:tabLst>
                <a:tab pos="557530" algn="r"/>
              </a:tabLst>
            </a:pPr>
            <a:r>
              <a:rPr lang="ar-MA" sz="3200" b="1" dirty="0">
                <a:solidFill>
                  <a:prstClr val="white"/>
                </a:solidFill>
                <a:ea typeface="Times New Roman" panose="02020603050405020304" pitchFamily="18" charset="0"/>
                <a:cs typeface="Sakkal Majalla" panose="02000000000000000000" pitchFamily="2" charset="-78"/>
              </a:rPr>
              <a:t>يملك سلطات واسعة في هذا المجال، والتي يمكن ذكرها - </a:t>
            </a:r>
            <a:r>
              <a:rPr lang="ar-MA" sz="3200" b="1" dirty="0">
                <a:solidFill>
                  <a:prstClr val="white"/>
                </a:solidFill>
                <a:ea typeface="Times New Roman" panose="02020603050405020304" pitchFamily="18" charset="0"/>
                <a:cs typeface="Sakkal Majalla" panose="02000000000000000000" pitchFamily="2" charset="-78"/>
              </a:rPr>
              <a:t>كما </a:t>
            </a:r>
            <a:r>
              <a:rPr lang="ar-MA" sz="3200" b="1" dirty="0">
                <a:solidFill>
                  <a:prstClr val="white"/>
                </a:solidFill>
                <a:ea typeface="Times New Roman" panose="02020603050405020304" pitchFamily="18" charset="0"/>
                <a:cs typeface="Sakkal Majalla" panose="02000000000000000000" pitchFamily="2" charset="-78"/>
              </a:rPr>
              <a:t>يلي: </a:t>
            </a:r>
            <a:endParaRPr lang="en-US" sz="2000" b="1" dirty="0">
              <a:solidFill>
                <a:prstClr val="white"/>
              </a:solidFill>
              <a:ea typeface="Times New Roman" panose="02020603050405020304" pitchFamily="18" charset="0"/>
              <a:cs typeface="Arial" panose="020B0604020202020204" pitchFamily="34" charset="0"/>
            </a:endParaRPr>
          </a:p>
          <a:p>
            <a:pPr marL="342900" indent="-342900" algn="just">
              <a:lnSpc>
                <a:spcPct val="115000"/>
              </a:lnSpc>
              <a:spcAft>
                <a:spcPts val="600"/>
              </a:spcAft>
              <a:buFont typeface="+mj-lt"/>
              <a:buAutoNum type="arabicPeriod"/>
              <a:tabLst>
                <a:tab pos="557530" algn="r"/>
              </a:tabLst>
            </a:pPr>
            <a:r>
              <a:rPr lang="ar-MA" sz="3200" b="1" dirty="0">
                <a:solidFill>
                  <a:prstClr val="white"/>
                </a:solidFill>
                <a:ea typeface="Times New Roman" panose="02020603050405020304" pitchFamily="18" charset="0"/>
                <a:cs typeface="Sakkal Majalla" panose="02000000000000000000" pitchFamily="2" charset="-78"/>
              </a:rPr>
              <a:t>(الفصل 47).</a:t>
            </a:r>
            <a:r>
              <a:rPr lang="ar-MA" sz="3200" b="1" dirty="0">
                <a:solidFill>
                  <a:prstClr val="white"/>
                </a:solidFill>
                <a:ea typeface="Times New Roman" panose="02020603050405020304" pitchFamily="18" charset="0"/>
                <a:cs typeface="Sakkal Majalla" panose="02000000000000000000" pitchFamily="2" charset="-78"/>
              </a:rPr>
              <a:t>يقوم</a:t>
            </a:r>
            <a:r>
              <a:rPr lang="ar-SA" sz="3200" b="1" dirty="0">
                <a:solidFill>
                  <a:prstClr val="white"/>
                </a:solidFill>
                <a:ea typeface="Times New Roman" panose="02020603050405020304" pitchFamily="18" charset="0"/>
                <a:cs typeface="Sakkal Majalla" panose="02000000000000000000" pitchFamily="2" charset="-78"/>
              </a:rPr>
              <a:t> الملك</a:t>
            </a:r>
            <a:r>
              <a:rPr lang="ar-MA" sz="3200" b="1" dirty="0">
                <a:solidFill>
                  <a:prstClr val="white"/>
                </a:solidFill>
                <a:ea typeface="Times New Roman" panose="02020603050405020304" pitchFamily="18" charset="0"/>
                <a:cs typeface="Sakkal Majalla" panose="02000000000000000000" pitchFamily="2" charset="-78"/>
              </a:rPr>
              <a:t> </a:t>
            </a:r>
            <a:r>
              <a:rPr lang="ar-MA" sz="3200" b="1" dirty="0">
                <a:solidFill>
                  <a:prstClr val="white"/>
                </a:solidFill>
                <a:ea typeface="Times New Roman" panose="02020603050405020304" pitchFamily="18" charset="0"/>
                <a:cs typeface="Sakkal Majalla" panose="02000000000000000000" pitchFamily="2" charset="-78"/>
              </a:rPr>
              <a:t>بتعيين رئيس الحكومة، كما يعين باقي أعضاءها باقتراح من رئيس الحكومة وله أن يعفيهم من مهامهم بمبادرة منه بعد استشارة رئيس الحكومة </a:t>
            </a:r>
            <a:r>
              <a:rPr lang="ar-MA" sz="3200" b="1" dirty="0">
                <a:solidFill>
                  <a:prstClr val="white"/>
                </a:solidFill>
                <a:ea typeface="Times New Roman" panose="02020603050405020304" pitchFamily="18" charset="0"/>
                <a:cs typeface="Sakkal Majalla" panose="02000000000000000000" pitchFamily="2" charset="-78"/>
              </a:rPr>
              <a:t>وقد </a:t>
            </a:r>
            <a:r>
              <a:rPr lang="ar-MA" sz="3200" b="1" dirty="0">
                <a:solidFill>
                  <a:prstClr val="white"/>
                </a:solidFill>
                <a:ea typeface="Times New Roman" panose="02020603050405020304" pitchFamily="18" charset="0"/>
                <a:cs typeface="Sakkal Majalla" panose="02000000000000000000" pitchFamily="2" charset="-78"/>
              </a:rPr>
              <a:t>أصبحت حرية الملك مقيدة في تعيين رئيس الحكومة، حيث أن هذا الأخير يعينه الملك من الحزب السياسي الذي تصدر الانتخابات لمجلس النواب وعلى أساس نتائجها. </a:t>
            </a:r>
            <a:endParaRPr lang="en-US" sz="2000" b="1" dirty="0">
              <a:solidFill>
                <a:prstClr val="white"/>
              </a:solidFill>
              <a:ea typeface="Times New Roman" panose="02020603050405020304" pitchFamily="18" charset="0"/>
              <a:cs typeface="Arial" panose="020B0604020202020204" pitchFamily="34" charset="0"/>
            </a:endParaRPr>
          </a:p>
          <a:p>
            <a:r>
              <a:rPr lang="ar-SA" sz="3200" b="1" dirty="0">
                <a:solidFill>
                  <a:prstClr val="white"/>
                </a:solidFill>
                <a:ea typeface="Times New Roman" panose="02020603050405020304" pitchFamily="18" charset="0"/>
                <a:cs typeface="Sakkal Majalla" panose="02000000000000000000" pitchFamily="2" charset="-78"/>
              </a:rPr>
              <a:t>2,</a:t>
            </a:r>
            <a:r>
              <a:rPr lang="ar-MA" sz="3200" b="1" dirty="0">
                <a:solidFill>
                  <a:prstClr val="white"/>
                </a:solidFill>
                <a:ea typeface="Times New Roman" panose="02020603050405020304" pitchFamily="18" charset="0"/>
                <a:cs typeface="Sakkal Majalla" panose="02000000000000000000" pitchFamily="2" charset="-78"/>
              </a:rPr>
              <a:t> (الفصل 48)، رئاسة المجلس الوزاري </a:t>
            </a:r>
            <a:r>
              <a:rPr lang="ar-SA" sz="3200" b="1" dirty="0">
                <a:solidFill>
                  <a:prstClr val="white"/>
                </a:solidFill>
                <a:ea typeface="Times New Roman" panose="02020603050405020304" pitchFamily="18" charset="0"/>
                <a:cs typeface="Sakkal Majalla" panose="02000000000000000000" pitchFamily="2" charset="-78"/>
              </a:rPr>
              <a:t>ل</a:t>
            </a:r>
            <a:r>
              <a:rPr lang="ar-MA" sz="3200" b="1" dirty="0">
                <a:solidFill>
                  <a:prstClr val="white"/>
                </a:solidFill>
                <a:ea typeface="Times New Roman" panose="02020603050405020304" pitchFamily="18" charset="0"/>
                <a:cs typeface="Sakkal Majalla" panose="02000000000000000000" pitchFamily="2" charset="-78"/>
              </a:rPr>
              <a:t>تمكنه </a:t>
            </a:r>
            <a:r>
              <a:rPr lang="ar-MA" sz="3200" b="1" dirty="0">
                <a:solidFill>
                  <a:prstClr val="white"/>
                </a:solidFill>
                <a:ea typeface="Times New Roman" panose="02020603050405020304" pitchFamily="18" charset="0"/>
                <a:cs typeface="Sakkal Majalla" panose="02000000000000000000" pitchFamily="2" charset="-78"/>
              </a:rPr>
              <a:t>هذه الرئاسة من الاطلاع بنشاطات الحكومة وتوجيه عملها وإصدار التعليمات </a:t>
            </a:r>
            <a:r>
              <a:rPr lang="ar-MA" sz="3200" b="1" dirty="0">
                <a:solidFill>
                  <a:prstClr val="white"/>
                </a:solidFill>
                <a:ea typeface="Times New Roman" panose="02020603050405020304" pitchFamily="18" charset="0"/>
                <a:cs typeface="Sakkal Majalla" panose="02000000000000000000" pitchFamily="2" charset="-78"/>
              </a:rPr>
              <a:t>لأعضائها</a:t>
            </a:r>
            <a:r>
              <a:rPr lang="ar-SA" sz="3200" b="1" dirty="0">
                <a:solidFill>
                  <a:prstClr val="white"/>
                </a:solidFill>
                <a:ea typeface="Times New Roman" panose="02020603050405020304" pitchFamily="18" charset="0"/>
                <a:cs typeface="Sakkal Majalla" panose="02000000000000000000" pitchFamily="2" charset="-78"/>
              </a:rPr>
              <a:t> </a:t>
            </a:r>
            <a:r>
              <a:rPr lang="ar-MA" sz="3200" b="1" dirty="0">
                <a:solidFill>
                  <a:prstClr val="white"/>
                </a:solidFill>
                <a:ea typeface="Times New Roman" panose="02020603050405020304" pitchFamily="18" charset="0"/>
                <a:cs typeface="Sakkal Majalla" panose="02000000000000000000" pitchFamily="2" charset="-78"/>
              </a:rPr>
              <a:t>إذا </a:t>
            </a:r>
            <a:r>
              <a:rPr lang="ar-MA" sz="3200" b="1" dirty="0">
                <a:solidFill>
                  <a:prstClr val="white"/>
                </a:solidFill>
                <a:ea typeface="Times New Roman" panose="02020603050405020304" pitchFamily="18" charset="0"/>
                <a:cs typeface="Sakkal Majalla" panose="02000000000000000000" pitchFamily="2" charset="-78"/>
              </a:rPr>
              <a:t>كان مجلس الحكومة بمثابة مطبخ للسياسات العمومية، فإن المجلس الوزاري، الذي يترأسه الملك هو المؤسسة الدستورية المخولة بالنظر في جوهر القضايا الخاصة بسياسة الدولة وتوجهاتها الاستراتيجية</a:t>
            </a:r>
            <a:r>
              <a:rPr lang="en-US" sz="3200" b="1" dirty="0">
                <a:solidFill>
                  <a:prstClr val="white"/>
                </a:solidFill>
                <a:latin typeface="Sakkal Majalla" panose="02000000000000000000" pitchFamily="2" charset="-78"/>
                <a:ea typeface="Times New Roman" panose="02020603050405020304" pitchFamily="18" charset="0"/>
              </a:rPr>
              <a:t>.</a:t>
            </a:r>
            <a:endParaRPr lang="ar-SA" sz="3200" b="1" dirty="0">
              <a:solidFill>
                <a:prstClr val="white"/>
              </a:solidFill>
            </a:endParaRPr>
          </a:p>
        </p:txBody>
      </p:sp>
    </p:spTree>
    <p:extLst>
      <p:ext uri="{BB962C8B-B14F-4D97-AF65-F5344CB8AC3E}">
        <p14:creationId xmlns:p14="http://schemas.microsoft.com/office/powerpoint/2010/main" val="1378050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1164" y="948690"/>
            <a:ext cx="11208327" cy="5909310"/>
          </a:xfrm>
          <a:prstGeom prst="rect">
            <a:avLst/>
          </a:prstGeom>
        </p:spPr>
        <p:txBody>
          <a:bodyPr wrap="square">
            <a:spAutoFit/>
          </a:bodyPr>
          <a:lstStyle/>
          <a:p>
            <a:pPr marL="342900" indent="-342900" algn="just">
              <a:lnSpc>
                <a:spcPct val="115000"/>
              </a:lnSpc>
              <a:spcAft>
                <a:spcPts val="600"/>
              </a:spcAft>
              <a:buFont typeface="+mj-lt"/>
              <a:buAutoNum type="arabicPeriod"/>
              <a:tabLst>
                <a:tab pos="557530" algn="r"/>
              </a:tabLst>
            </a:pPr>
            <a:r>
              <a:rPr lang="ar-MA" sz="3200" b="1" dirty="0">
                <a:solidFill>
                  <a:prstClr val="white"/>
                </a:solidFill>
                <a:ea typeface="Times New Roman" panose="02020603050405020304" pitchFamily="18" charset="0"/>
                <a:cs typeface="Sakkal Majalla" panose="02000000000000000000" pitchFamily="2" charset="-78"/>
              </a:rPr>
              <a:t>(الفصل 53)، رئاسة القوات المسلحة الملكية </a:t>
            </a:r>
            <a:r>
              <a:rPr lang="ar-MA" sz="3200" b="1" dirty="0">
                <a:solidFill>
                  <a:prstClr val="white"/>
                </a:solidFill>
                <a:ea typeface="Times New Roman" panose="02020603050405020304" pitchFamily="18" charset="0"/>
                <a:cs typeface="Sakkal Majalla" panose="02000000000000000000" pitchFamily="2" charset="-78"/>
              </a:rPr>
              <a:t>هذا </a:t>
            </a:r>
            <a:r>
              <a:rPr lang="ar-MA" sz="3200" b="1" dirty="0">
                <a:solidFill>
                  <a:prstClr val="white"/>
                </a:solidFill>
                <a:ea typeface="Times New Roman" panose="02020603050405020304" pitchFamily="18" charset="0"/>
                <a:cs typeface="Sakkal Majalla" panose="02000000000000000000" pitchFamily="2" charset="-78"/>
              </a:rPr>
              <a:t>على غرار باقي الدساتير السابقة التي كرست للملك القيادة العليا للمؤسسة العسكرية بمختلف فروعها </a:t>
            </a:r>
            <a:endParaRPr lang="ar-SA" sz="3200" b="1" dirty="0">
              <a:solidFill>
                <a:prstClr val="white"/>
              </a:solidFill>
              <a:ea typeface="Times New Roman" panose="02020603050405020304" pitchFamily="18" charset="0"/>
              <a:cs typeface="Sakkal Majalla" panose="02000000000000000000" pitchFamily="2" charset="-78"/>
            </a:endParaRPr>
          </a:p>
          <a:p>
            <a:pPr marL="342900" indent="-342900" algn="just">
              <a:lnSpc>
                <a:spcPct val="115000"/>
              </a:lnSpc>
              <a:spcAft>
                <a:spcPts val="600"/>
              </a:spcAft>
              <a:buFont typeface="+mj-lt"/>
              <a:buAutoNum type="arabicPeriod"/>
              <a:tabLst>
                <a:tab pos="557530" algn="r"/>
              </a:tabLst>
            </a:pPr>
            <a:r>
              <a:rPr lang="ar-MA" sz="3200" b="1" dirty="0">
                <a:solidFill>
                  <a:prstClr val="white"/>
                </a:solidFill>
                <a:ea typeface="Times New Roman" panose="02020603050405020304" pitchFamily="18" charset="0"/>
                <a:cs typeface="Sakkal Majalla" panose="02000000000000000000" pitchFamily="2" charset="-78"/>
              </a:rPr>
              <a:t>(الفصل 54)، رئاسة المجلس الأعلى للأمن </a:t>
            </a:r>
            <a:r>
              <a:rPr lang="ar-MA" sz="3200" b="1" dirty="0">
                <a:solidFill>
                  <a:prstClr val="white"/>
                </a:solidFill>
                <a:ea typeface="Times New Roman" panose="02020603050405020304" pitchFamily="18" charset="0"/>
                <a:cs typeface="Sakkal Majalla" panose="02000000000000000000" pitchFamily="2" charset="-78"/>
              </a:rPr>
              <a:t>الذي </a:t>
            </a:r>
            <a:r>
              <a:rPr lang="ar-MA" sz="3200" b="1" dirty="0">
                <a:solidFill>
                  <a:prstClr val="white"/>
                </a:solidFill>
                <a:ea typeface="Times New Roman" panose="02020603050405020304" pitchFamily="18" charset="0"/>
                <a:cs typeface="Sakkal Majalla" panose="02000000000000000000" pitchFamily="2" charset="-78"/>
              </a:rPr>
              <a:t>كلف بثلاث وظائف تتعلق بالتشاور بشأن استراتيجيات الأمن الداخلي والخارجي للبلاد، ثم تدبير حالات الأزمات، وأخيرا السهر على مأسسة ضوابط الحكامة الأمنية الجيدة.</a:t>
            </a:r>
            <a:endParaRPr lang="en-US" sz="2000" b="1" dirty="0">
              <a:solidFill>
                <a:prstClr val="white"/>
              </a:solidFill>
              <a:ea typeface="Times New Roman" panose="02020603050405020304" pitchFamily="18" charset="0"/>
              <a:cs typeface="Arial" panose="020B0604020202020204" pitchFamily="34" charset="0"/>
            </a:endParaRPr>
          </a:p>
          <a:p>
            <a:pPr marL="342900" indent="-342900" algn="just">
              <a:lnSpc>
                <a:spcPct val="115000"/>
              </a:lnSpc>
              <a:spcAft>
                <a:spcPts val="600"/>
              </a:spcAft>
              <a:buFont typeface="+mj-lt"/>
              <a:buAutoNum type="arabicPeriod"/>
              <a:tabLst>
                <a:tab pos="557530" algn="r"/>
              </a:tabLst>
            </a:pPr>
            <a:r>
              <a:rPr lang="ar-MA" sz="3200" b="1" dirty="0">
                <a:solidFill>
                  <a:prstClr val="white"/>
                </a:solidFill>
                <a:ea typeface="Times New Roman" panose="02020603050405020304" pitchFamily="18" charset="0"/>
                <a:cs typeface="Sakkal Majalla" panose="02000000000000000000" pitchFamily="2" charset="-78"/>
              </a:rPr>
              <a:t>(الفصل 55 فقرة 1). تدبير الشأن الدبلوماسي الذي ظل أحد المجالات المحفوظة لجلالة الملك </a:t>
            </a:r>
            <a:r>
              <a:rPr lang="ar-MA" sz="3200" b="1" dirty="0">
                <a:solidFill>
                  <a:prstClr val="white"/>
                </a:solidFill>
                <a:ea typeface="Times New Roman" panose="02020603050405020304" pitchFamily="18" charset="0"/>
                <a:cs typeface="Sakkal Majalla" panose="02000000000000000000" pitchFamily="2" charset="-78"/>
              </a:rPr>
              <a:t>لوحد</a:t>
            </a:r>
            <a:r>
              <a:rPr lang="ar-SA" sz="3200" b="1" dirty="0">
                <a:solidFill>
                  <a:prstClr val="white"/>
                </a:solidFill>
                <a:ea typeface="Times New Roman" panose="02020603050405020304" pitchFamily="18" charset="0"/>
                <a:cs typeface="Sakkal Majalla" panose="02000000000000000000" pitchFamily="2" charset="-78"/>
              </a:rPr>
              <a:t>ه</a:t>
            </a:r>
            <a:r>
              <a:rPr lang="ar-MA" sz="3200" b="1" dirty="0">
                <a:solidFill>
                  <a:prstClr val="white"/>
                </a:solidFill>
                <a:ea typeface="Times New Roman" panose="02020603050405020304" pitchFamily="18" charset="0"/>
                <a:cs typeface="Sakkal Majalla" panose="02000000000000000000" pitchFamily="2" charset="-78"/>
              </a:rPr>
              <a:t>، </a:t>
            </a:r>
            <a:r>
              <a:rPr lang="ar-MA" sz="3200" b="1" dirty="0">
                <a:solidFill>
                  <a:prstClr val="white"/>
                </a:solidFill>
                <a:ea typeface="Times New Roman" panose="02020603050405020304" pitchFamily="18" charset="0"/>
                <a:cs typeface="Sakkal Majalla" panose="02000000000000000000" pitchFamily="2" charset="-78"/>
              </a:rPr>
              <a:t>حيث يملك مجال اعتماد السفراء لدى الدول الأجنبية و المنظمات الدولية ولديه يعتمد السفراء و ممثلو المنظمات الدولية </a:t>
            </a:r>
            <a:r>
              <a:rPr lang="ar-MA" sz="3200" b="1" dirty="0">
                <a:solidFill>
                  <a:prstClr val="white"/>
                </a:solidFill>
                <a:ea typeface="Times New Roman" panose="02020603050405020304" pitchFamily="18" charset="0"/>
                <a:cs typeface="Sakkal Majalla" panose="02000000000000000000" pitchFamily="2" charset="-78"/>
              </a:rPr>
              <a:t>لذلك </a:t>
            </a:r>
            <a:r>
              <a:rPr lang="ar-MA" sz="3200" b="1" dirty="0">
                <a:solidFill>
                  <a:prstClr val="white"/>
                </a:solidFill>
                <a:ea typeface="Times New Roman" panose="02020603050405020304" pitchFamily="18" charset="0"/>
                <a:cs typeface="Sakkal Majalla" panose="02000000000000000000" pitchFamily="2" charset="-78"/>
              </a:rPr>
              <a:t>فسفراء المغرب في الخارج يعتبرون سفراء جلالة الملك ويتحملون المسؤولية أمامه. </a:t>
            </a:r>
            <a:r>
              <a:rPr lang="ar-SA" sz="3200" b="1" dirty="0">
                <a:solidFill>
                  <a:prstClr val="white"/>
                </a:solidFill>
                <a:ea typeface="Times New Roman" panose="02020603050405020304" pitchFamily="18" charset="0"/>
                <a:cs typeface="Sakkal Majalla" panose="02000000000000000000" pitchFamily="2" charset="-78"/>
              </a:rPr>
              <a:t>كما للملك اختصاص ال</a:t>
            </a:r>
            <a:r>
              <a:rPr lang="ar-MA" sz="3200" b="1" dirty="0">
                <a:solidFill>
                  <a:prstClr val="white"/>
                </a:solidFill>
                <a:ea typeface="Times New Roman" panose="02020603050405020304" pitchFamily="18" charset="0"/>
                <a:cs typeface="Sakkal Majalla" panose="02000000000000000000" pitchFamily="2" charset="-78"/>
              </a:rPr>
              <a:t>توقيع على المعاهدات الدولية و المصادقة عليها (الفصل 55-2</a:t>
            </a:r>
            <a:r>
              <a:rPr lang="ar-MA" sz="3200" b="1" dirty="0">
                <a:solidFill>
                  <a:prstClr val="white"/>
                </a:solidFill>
                <a:ea typeface="Times New Roman" panose="02020603050405020304" pitchFamily="18" charset="0"/>
                <a:cs typeface="Sakkal Majalla" panose="02000000000000000000" pitchFamily="2" charset="-78"/>
              </a:rPr>
              <a:t>)</a:t>
            </a:r>
            <a:endParaRPr lang="en-US" sz="2000" b="1" dirty="0">
              <a:solidFill>
                <a:prstClr val="white"/>
              </a:solidFill>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05381945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otalTime>0</TotalTime>
  <Words>984</Words>
  <Application>Microsoft Office PowerPoint</Application>
  <PresentationFormat>Grand écran</PresentationFormat>
  <Paragraphs>38</Paragraphs>
  <Slides>13</Slides>
  <Notes>0</Notes>
  <HiddenSlides>0</HiddenSlides>
  <MMClips>0</MMClips>
  <ScaleCrop>false</ScaleCrop>
  <HeadingPairs>
    <vt:vector size="6" baseType="variant">
      <vt:variant>
        <vt:lpstr>Polices utilisées</vt:lpstr>
      </vt:variant>
      <vt:variant>
        <vt:i4>7</vt:i4>
      </vt:variant>
      <vt:variant>
        <vt:lpstr>Thème</vt:lpstr>
      </vt:variant>
      <vt:variant>
        <vt:i4>2</vt:i4>
      </vt:variant>
      <vt:variant>
        <vt:lpstr>Titres des diapositives</vt:lpstr>
      </vt:variant>
      <vt:variant>
        <vt:i4>13</vt:i4>
      </vt:variant>
    </vt:vector>
  </HeadingPairs>
  <TitlesOfParts>
    <vt:vector size="22" baseType="lpstr">
      <vt:lpstr>Arial</vt:lpstr>
      <vt:lpstr>Calibri</vt:lpstr>
      <vt:lpstr>Calibri Light</vt:lpstr>
      <vt:lpstr>Cambria</vt:lpstr>
      <vt:lpstr>Sakkal Majalla</vt:lpstr>
      <vt:lpstr>SKR HEAD1</vt:lpstr>
      <vt:lpstr>Times New Roman</vt:lpstr>
      <vt:lpstr>Thème Office</vt:lpstr>
      <vt:lpstr>Office Theme</vt:lpstr>
      <vt:lpstr>النظام الدستور المغربي</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النظام الدستور المغربي</dc:title>
  <dc:creator>pc</dc:creator>
  <cp:lastModifiedBy>pc</cp:lastModifiedBy>
  <cp:revision>1</cp:revision>
  <dcterms:created xsi:type="dcterms:W3CDTF">2025-05-15T14:18:42Z</dcterms:created>
  <dcterms:modified xsi:type="dcterms:W3CDTF">2025-05-15T14:18:53Z</dcterms:modified>
</cp:coreProperties>
</file>