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ar-SA"/>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ar-SA"/>
          </a:p>
        </p:txBody>
      </p:sp>
      <p:sp>
        <p:nvSpPr>
          <p:cNvPr id="4" name="Espace réservé de la date 3"/>
          <p:cNvSpPr>
            <a:spLocks noGrp="1"/>
          </p:cNvSpPr>
          <p:nvPr>
            <p:ph type="dt" sz="half" idx="10"/>
          </p:nvPr>
        </p:nvSpPr>
        <p:spPr/>
        <p:txBody>
          <a:bodyPr/>
          <a:lstStyle/>
          <a:p>
            <a:fld id="{80F51717-185A-46DD-A512-2B25341FA8C4}"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1479122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80F51717-185A-46DD-A512-2B25341FA8C4}"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16634023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ar-SA"/>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80F51717-185A-46DD-A512-2B25341FA8C4}"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342745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10"/>
          </p:nvPr>
        </p:nvSpPr>
        <p:spPr/>
        <p:txBody>
          <a:bodyPr/>
          <a:lstStyle/>
          <a:p>
            <a:fld id="{80F51717-185A-46DD-A512-2B25341FA8C4}"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17736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ar-SA"/>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0F51717-185A-46DD-A512-2B25341FA8C4}" type="datetimeFigureOut">
              <a:rPr lang="ar-SA" smtClean="0"/>
              <a:t>24/10/1446</a:t>
            </a:fld>
            <a:endParaRPr lang="ar-SA"/>
          </a:p>
        </p:txBody>
      </p:sp>
      <p:sp>
        <p:nvSpPr>
          <p:cNvPr id="5" name="Espace réservé du pied de page 4"/>
          <p:cNvSpPr>
            <a:spLocks noGrp="1"/>
          </p:cNvSpPr>
          <p:nvPr>
            <p:ph type="ftr" sz="quarter" idx="11"/>
          </p:nvPr>
        </p:nvSpPr>
        <p:spPr/>
        <p:txBody>
          <a:bodyPr/>
          <a:lstStyle/>
          <a:p>
            <a:endParaRPr lang="ar-SA"/>
          </a:p>
        </p:txBody>
      </p:sp>
      <p:sp>
        <p:nvSpPr>
          <p:cNvPr id="6" name="Espace réservé du numéro de diapositive 5"/>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14821325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e la date 4"/>
          <p:cNvSpPr>
            <a:spLocks noGrp="1"/>
          </p:cNvSpPr>
          <p:nvPr>
            <p:ph type="dt" sz="half" idx="10"/>
          </p:nvPr>
        </p:nvSpPr>
        <p:spPr/>
        <p:txBody>
          <a:bodyPr/>
          <a:lstStyle/>
          <a:p>
            <a:fld id="{80F51717-185A-46DD-A512-2B25341FA8C4}"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2131845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ar-SA"/>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7" name="Espace réservé de la date 6"/>
          <p:cNvSpPr>
            <a:spLocks noGrp="1"/>
          </p:cNvSpPr>
          <p:nvPr>
            <p:ph type="dt" sz="half" idx="10"/>
          </p:nvPr>
        </p:nvSpPr>
        <p:spPr/>
        <p:txBody>
          <a:bodyPr/>
          <a:lstStyle/>
          <a:p>
            <a:fld id="{80F51717-185A-46DD-A512-2B25341FA8C4}" type="datetimeFigureOut">
              <a:rPr lang="ar-SA" smtClean="0"/>
              <a:t>24/10/1446</a:t>
            </a:fld>
            <a:endParaRPr lang="ar-SA"/>
          </a:p>
        </p:txBody>
      </p:sp>
      <p:sp>
        <p:nvSpPr>
          <p:cNvPr id="8" name="Espace réservé du pied de page 7"/>
          <p:cNvSpPr>
            <a:spLocks noGrp="1"/>
          </p:cNvSpPr>
          <p:nvPr>
            <p:ph type="ftr" sz="quarter" idx="11"/>
          </p:nvPr>
        </p:nvSpPr>
        <p:spPr/>
        <p:txBody>
          <a:bodyPr/>
          <a:lstStyle/>
          <a:p>
            <a:endParaRPr lang="ar-SA"/>
          </a:p>
        </p:txBody>
      </p:sp>
      <p:sp>
        <p:nvSpPr>
          <p:cNvPr id="9" name="Espace réservé du numéro de diapositive 8"/>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1635994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ar-SA"/>
          </a:p>
        </p:txBody>
      </p:sp>
      <p:sp>
        <p:nvSpPr>
          <p:cNvPr id="3" name="Espace réservé de la date 2"/>
          <p:cNvSpPr>
            <a:spLocks noGrp="1"/>
          </p:cNvSpPr>
          <p:nvPr>
            <p:ph type="dt" sz="half" idx="10"/>
          </p:nvPr>
        </p:nvSpPr>
        <p:spPr/>
        <p:txBody>
          <a:bodyPr/>
          <a:lstStyle/>
          <a:p>
            <a:fld id="{80F51717-185A-46DD-A512-2B25341FA8C4}" type="datetimeFigureOut">
              <a:rPr lang="ar-SA" smtClean="0"/>
              <a:t>24/10/1446</a:t>
            </a:fld>
            <a:endParaRPr lang="ar-SA"/>
          </a:p>
        </p:txBody>
      </p:sp>
      <p:sp>
        <p:nvSpPr>
          <p:cNvPr id="4" name="Espace réservé du pied de page 3"/>
          <p:cNvSpPr>
            <a:spLocks noGrp="1"/>
          </p:cNvSpPr>
          <p:nvPr>
            <p:ph type="ftr" sz="quarter" idx="11"/>
          </p:nvPr>
        </p:nvSpPr>
        <p:spPr/>
        <p:txBody>
          <a:bodyPr/>
          <a:lstStyle/>
          <a:p>
            <a:endParaRPr lang="ar-SA"/>
          </a:p>
        </p:txBody>
      </p:sp>
      <p:sp>
        <p:nvSpPr>
          <p:cNvPr id="5" name="Espace réservé du numéro de diapositive 4"/>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1116672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0F51717-185A-46DD-A512-2B25341FA8C4}" type="datetimeFigureOut">
              <a:rPr lang="ar-SA" smtClean="0"/>
              <a:t>24/10/1446</a:t>
            </a:fld>
            <a:endParaRPr lang="ar-SA"/>
          </a:p>
        </p:txBody>
      </p:sp>
      <p:sp>
        <p:nvSpPr>
          <p:cNvPr id="3" name="Espace réservé du pied de page 2"/>
          <p:cNvSpPr>
            <a:spLocks noGrp="1"/>
          </p:cNvSpPr>
          <p:nvPr>
            <p:ph type="ftr" sz="quarter" idx="11"/>
          </p:nvPr>
        </p:nvSpPr>
        <p:spPr/>
        <p:txBody>
          <a:bodyPr/>
          <a:lstStyle/>
          <a:p>
            <a:endParaRPr lang="ar-SA"/>
          </a:p>
        </p:txBody>
      </p:sp>
      <p:sp>
        <p:nvSpPr>
          <p:cNvPr id="4" name="Espace réservé du numéro de diapositive 3"/>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2129674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0F51717-185A-46DD-A512-2B25341FA8C4}"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39867015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ar-SA"/>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0F51717-185A-46DD-A512-2B25341FA8C4}" type="datetimeFigureOut">
              <a:rPr lang="ar-SA" smtClean="0"/>
              <a:t>24/10/1446</a:t>
            </a:fld>
            <a:endParaRPr lang="ar-SA"/>
          </a:p>
        </p:txBody>
      </p:sp>
      <p:sp>
        <p:nvSpPr>
          <p:cNvPr id="6" name="Espace réservé du pied de page 5"/>
          <p:cNvSpPr>
            <a:spLocks noGrp="1"/>
          </p:cNvSpPr>
          <p:nvPr>
            <p:ph type="ftr" sz="quarter" idx="11"/>
          </p:nvPr>
        </p:nvSpPr>
        <p:spPr/>
        <p:txBody>
          <a:bodyPr/>
          <a:lstStyle/>
          <a:p>
            <a:endParaRPr lang="ar-SA"/>
          </a:p>
        </p:txBody>
      </p:sp>
      <p:sp>
        <p:nvSpPr>
          <p:cNvPr id="7" name="Espace réservé du numéro de diapositive 6"/>
          <p:cNvSpPr>
            <a:spLocks noGrp="1"/>
          </p:cNvSpPr>
          <p:nvPr>
            <p:ph type="sldNum" sz="quarter" idx="12"/>
          </p:nvPr>
        </p:nvSpPr>
        <p:spPr/>
        <p:txBody>
          <a:bodyPr/>
          <a:lstStyle/>
          <a:p>
            <a:fld id="{D89E799B-0A48-4F5F-96D8-180F71A3EC06}" type="slidenum">
              <a:rPr lang="ar-SA" smtClean="0"/>
              <a:t>‹N°›</a:t>
            </a:fld>
            <a:endParaRPr lang="ar-SA"/>
          </a:p>
        </p:txBody>
      </p:sp>
    </p:spTree>
    <p:extLst>
      <p:ext uri="{BB962C8B-B14F-4D97-AF65-F5344CB8AC3E}">
        <p14:creationId xmlns:p14="http://schemas.microsoft.com/office/powerpoint/2010/main" val="1021002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fr-FR" smtClean="0"/>
              <a:t>Modifiez le style du titre</a:t>
            </a:r>
            <a:endParaRPr lang="ar-SA"/>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SA"/>
          </a:p>
        </p:txBody>
      </p:sp>
      <p:sp>
        <p:nvSpPr>
          <p:cNvPr id="4" name="Espace réservé de la date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80F51717-185A-46DD-A512-2B25341FA8C4}" type="datetimeFigureOut">
              <a:rPr lang="ar-SA" smtClean="0"/>
              <a:t>24/10/1446</a:t>
            </a:fld>
            <a:endParaRPr lang="ar-SA"/>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Espace réservé du numéro de diapositive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89E799B-0A48-4F5F-96D8-180F71A3EC06}" type="slidenum">
              <a:rPr lang="ar-SA" smtClean="0"/>
              <a:t>‹N°›</a:t>
            </a:fld>
            <a:endParaRPr lang="ar-SA"/>
          </a:p>
        </p:txBody>
      </p:sp>
    </p:spTree>
    <p:extLst>
      <p:ext uri="{BB962C8B-B14F-4D97-AF65-F5344CB8AC3E}">
        <p14:creationId xmlns:p14="http://schemas.microsoft.com/office/powerpoint/2010/main" val="1464941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0"/>
            <a:ext cx="12011891" cy="6555641"/>
          </a:xfrm>
          <a:prstGeom prst="rect">
            <a:avLst/>
          </a:prstGeom>
          <a:noFill/>
        </p:spPr>
        <p:txBody>
          <a:bodyPr wrap="square" rtlCol="0">
            <a:spAutoFit/>
          </a:bodyPr>
          <a:lstStyle/>
          <a:p>
            <a:pPr algn="just" rtl="1"/>
            <a:r>
              <a:rPr lang="ar-SA" sz="6000" b="1" dirty="0" smtClean="0"/>
              <a:t>2-</a:t>
            </a:r>
            <a:r>
              <a:rPr lang="ar-TN" sz="6000" b="1" dirty="0" smtClean="0"/>
              <a:t>في الفكر السياسي الحديث </a:t>
            </a:r>
            <a:endParaRPr lang="fr-FR" sz="6000" b="1" dirty="0" smtClean="0"/>
          </a:p>
          <a:p>
            <a:pPr algn="just" rtl="1"/>
            <a:r>
              <a:rPr lang="ar-MA" sz="6000" dirty="0" smtClean="0"/>
              <a:t>     </a:t>
            </a:r>
            <a:r>
              <a:rPr lang="ar-SA" sz="6000" dirty="0" smtClean="0"/>
              <a:t>بدأ تطور فكر الدولة القومية في عصر النهضة، وأسندت السلطة للملوك لمواجهة الكنيسة وأمراء الإقطاع، ونادى الفقهاء بفكرة فصل الدين عن السلطة وتركيزها في يد الملك، فقامت الدولة القومية، وفي هذا الخضم ظهرت بوادر الفصل بين السلطات بفضل بعض المفكرين </a:t>
            </a:r>
            <a:r>
              <a:rPr lang="ar-SA" sz="6000" dirty="0" err="1" smtClean="0"/>
              <a:t>منهم:</a:t>
            </a:r>
            <a:r>
              <a:rPr lang="ar-SA" sz="6000" dirty="0" smtClean="0"/>
              <a:t> </a:t>
            </a:r>
            <a:endParaRPr lang="fr-FR" sz="6000" dirty="0"/>
          </a:p>
        </p:txBody>
      </p:sp>
    </p:spTree>
    <p:extLst>
      <p:ext uri="{BB962C8B-B14F-4D97-AF65-F5344CB8AC3E}">
        <p14:creationId xmlns:p14="http://schemas.microsoft.com/office/powerpoint/2010/main" val="1358989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773722" y="1364565"/>
            <a:ext cx="10578905" cy="5509200"/>
          </a:xfrm>
          <a:prstGeom prst="rect">
            <a:avLst/>
          </a:prstGeom>
          <a:noFill/>
        </p:spPr>
        <p:txBody>
          <a:bodyPr wrap="square" rtlCol="0">
            <a:spAutoFit/>
          </a:bodyPr>
          <a:lstStyle/>
          <a:p>
            <a:pPr algn="just" rtl="1"/>
            <a:r>
              <a:rPr lang="ar-LB" sz="8000" dirty="0" smtClean="0"/>
              <a:t>وأن مصير الحرية سيكون الى الزوال إذا ما تجمعت هذه السلطات في إرادة واحدة فردية أو </a:t>
            </a:r>
            <a:r>
              <a:rPr lang="ar-LB" sz="8000" dirty="0" err="1" smtClean="0"/>
              <a:t>جماعية.</a:t>
            </a:r>
            <a:r>
              <a:rPr lang="ar-LB" sz="8000" baseline="30000" dirty="0" smtClean="0"/>
              <a:t> </a:t>
            </a:r>
            <a:endParaRPr lang="fr-FR" sz="8000" dirty="0" smtClean="0"/>
          </a:p>
          <a:p>
            <a:pPr algn="just" rtl="1"/>
            <a:endParaRPr lang="fr-FR" sz="3200" dirty="0"/>
          </a:p>
        </p:txBody>
      </p:sp>
    </p:spTree>
    <p:extLst>
      <p:ext uri="{BB962C8B-B14F-4D97-AF65-F5344CB8AC3E}">
        <p14:creationId xmlns:p14="http://schemas.microsoft.com/office/powerpoint/2010/main" val="38162411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80109" y="562708"/>
            <a:ext cx="11369467" cy="6247864"/>
          </a:xfrm>
          <a:prstGeom prst="rect">
            <a:avLst/>
          </a:prstGeom>
          <a:noFill/>
        </p:spPr>
        <p:txBody>
          <a:bodyPr wrap="square" rtlCol="0">
            <a:spAutoFit/>
          </a:bodyPr>
          <a:lstStyle/>
          <a:p>
            <a:pPr algn="just" rtl="1"/>
            <a:r>
              <a:rPr lang="ar-MA" sz="8000" dirty="0" smtClean="0"/>
              <a:t>    </a:t>
            </a:r>
            <a:r>
              <a:rPr lang="ar-SA" sz="8000" dirty="0" smtClean="0"/>
              <a:t>كان سؤاله المركزي عن الكيفية التي من خلالها يمكن لجم السلطة عن الاستعمال السيئ لها</a:t>
            </a:r>
            <a:r>
              <a:rPr lang="ar-SA" sz="8000" dirty="0"/>
              <a:t> </a:t>
            </a:r>
            <a:r>
              <a:rPr lang="ar-SA" sz="8000" dirty="0" smtClean="0"/>
              <a:t>حيث يرى ان كل إنسان يتمتع بسلطة ما يميل إلى إساءة استعماله</a:t>
            </a:r>
            <a:endParaRPr lang="fr-FR" sz="8000" dirty="0"/>
          </a:p>
        </p:txBody>
      </p:sp>
    </p:spTree>
    <p:extLst>
      <p:ext uri="{BB962C8B-B14F-4D97-AF65-F5344CB8AC3E}">
        <p14:creationId xmlns:p14="http://schemas.microsoft.com/office/powerpoint/2010/main" val="3095530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49382" y="0"/>
            <a:ext cx="11494157" cy="6186309"/>
          </a:xfrm>
          <a:prstGeom prst="rect">
            <a:avLst/>
          </a:prstGeom>
          <a:noFill/>
        </p:spPr>
        <p:txBody>
          <a:bodyPr wrap="square" rtlCol="0">
            <a:spAutoFit/>
          </a:bodyPr>
          <a:lstStyle/>
          <a:p>
            <a:pPr algn="just" rtl="1"/>
            <a:r>
              <a:rPr lang="ar-MA" sz="6600" dirty="0" smtClean="0"/>
              <a:t>   </a:t>
            </a:r>
            <a:r>
              <a:rPr lang="ar-SA" sz="6600" dirty="0" smtClean="0"/>
              <a:t>فقد كان خوف </a:t>
            </a:r>
            <a:r>
              <a:rPr lang="ar-SA" sz="6600" dirty="0" err="1" smtClean="0"/>
              <a:t>مونتيسكيو</a:t>
            </a:r>
            <a:r>
              <a:rPr lang="ar-SA" sz="6600" dirty="0" smtClean="0"/>
              <a:t> من الاستبداد نقطة البداية التي انبثقت منها فلسفة السياسة كلها منطلقا من مقدمة مفادها </a:t>
            </a:r>
            <a:r>
              <a:rPr lang="ar-SA" sz="6600" dirty="0" err="1" smtClean="0"/>
              <a:t>أن </a:t>
            </a:r>
            <a:r>
              <a:rPr lang="ar-SA" sz="6600" dirty="0" smtClean="0"/>
              <a:t>"</a:t>
            </a:r>
            <a:r>
              <a:rPr lang="ar-SA" sz="6600" u="sng" dirty="0" smtClean="0">
                <a:solidFill>
                  <a:srgbClr val="FF0000"/>
                </a:solidFill>
              </a:rPr>
              <a:t>الانفراد بالسلطة يؤدي إلى الاستبداد"</a:t>
            </a:r>
            <a:r>
              <a:rPr lang="ar-SA" sz="6600" dirty="0" smtClean="0"/>
              <a:t> وهي حجر الزاوية في الممارسة </a:t>
            </a:r>
            <a:r>
              <a:rPr lang="ar-SA" sz="6600" dirty="0" err="1" smtClean="0"/>
              <a:t>الديموقراطية</a:t>
            </a:r>
            <a:r>
              <a:rPr lang="ar-SA" sz="6600" dirty="0" smtClean="0"/>
              <a:t> </a:t>
            </a:r>
            <a:r>
              <a:rPr lang="ar-SA" sz="6600" dirty="0" err="1" smtClean="0"/>
              <a:t>الحقيقية</a:t>
            </a:r>
            <a:r>
              <a:rPr lang="ar-SA" sz="6600" dirty="0" smtClean="0"/>
              <a:t> القائمة على الحرية.</a:t>
            </a:r>
            <a:endParaRPr lang="fr-FR" sz="6600" dirty="0"/>
          </a:p>
        </p:txBody>
      </p:sp>
    </p:spTree>
    <p:extLst>
      <p:ext uri="{BB962C8B-B14F-4D97-AF65-F5344CB8AC3E}">
        <p14:creationId xmlns:p14="http://schemas.microsoft.com/office/powerpoint/2010/main" val="42321411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47541" y="363915"/>
            <a:ext cx="10775852" cy="7109639"/>
          </a:xfrm>
          <a:prstGeom prst="rect">
            <a:avLst/>
          </a:prstGeom>
          <a:noFill/>
        </p:spPr>
        <p:txBody>
          <a:bodyPr wrap="square" rtlCol="0">
            <a:spAutoFit/>
          </a:bodyPr>
          <a:lstStyle/>
          <a:p>
            <a:pPr algn="just" rtl="1"/>
            <a:r>
              <a:rPr lang="ar-MA" sz="7200" dirty="0" smtClean="0"/>
              <a:t>   </a:t>
            </a:r>
            <a:r>
              <a:rPr lang="ar-SA" sz="7200" dirty="0" smtClean="0"/>
              <a:t>الشيء الجدير بالذكر، أن </a:t>
            </a:r>
            <a:r>
              <a:rPr lang="ar-SA" sz="7200" dirty="0" err="1" smtClean="0"/>
              <a:t>مونتسكيو</a:t>
            </a:r>
            <a:r>
              <a:rPr lang="ar-SA" sz="7200" dirty="0" smtClean="0"/>
              <a:t> لم يذهب إلى المطالبة بالفصل المطلق بين السلطات لأنها مضطرة للتعاون فيما بينها، والعمل بطريقة منسقة هدفها تحقيق المصلحة العامة.</a:t>
            </a:r>
            <a:endParaRPr lang="fr-FR" sz="7200" dirty="0" smtClean="0"/>
          </a:p>
          <a:p>
            <a:endParaRPr lang="fr-FR" sz="2800" dirty="0"/>
          </a:p>
        </p:txBody>
      </p:sp>
    </p:spTree>
    <p:extLst>
      <p:ext uri="{BB962C8B-B14F-4D97-AF65-F5344CB8AC3E}">
        <p14:creationId xmlns:p14="http://schemas.microsoft.com/office/powerpoint/2010/main" val="23735600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249382"/>
            <a:ext cx="11943471" cy="6247864"/>
          </a:xfrm>
          <a:prstGeom prst="rect">
            <a:avLst/>
          </a:prstGeom>
          <a:noFill/>
        </p:spPr>
        <p:txBody>
          <a:bodyPr wrap="square" rtlCol="0">
            <a:spAutoFit/>
          </a:bodyPr>
          <a:lstStyle/>
          <a:p>
            <a:pPr algn="just" rtl="1"/>
            <a:r>
              <a:rPr lang="ar-SA" sz="8000" dirty="0" smtClean="0"/>
              <a:t>قد أثرت أفكار </a:t>
            </a:r>
            <a:r>
              <a:rPr lang="ar-SA" sz="8000" dirty="0" err="1" smtClean="0"/>
              <a:t>مونتيسكو</a:t>
            </a:r>
            <a:r>
              <a:rPr lang="ar-SA" sz="8000" dirty="0" smtClean="0"/>
              <a:t> عن مبدأ الفصل بين السلطات في الدول الديمقراطية التي اعتنقت هذا المبدأ في دساتيرها وطبقته في نظم الحكم فيها. </a:t>
            </a:r>
          </a:p>
        </p:txBody>
      </p:sp>
    </p:spTree>
    <p:extLst>
      <p:ext uri="{BB962C8B-B14F-4D97-AF65-F5344CB8AC3E}">
        <p14:creationId xmlns:p14="http://schemas.microsoft.com/office/powerpoint/2010/main" val="36010667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304800" y="230412"/>
            <a:ext cx="11087685" cy="5878532"/>
          </a:xfrm>
          <a:prstGeom prst="rect">
            <a:avLst/>
          </a:prstGeom>
          <a:noFill/>
        </p:spPr>
        <p:txBody>
          <a:bodyPr wrap="square" rtlCol="0">
            <a:spAutoFit/>
          </a:bodyPr>
          <a:lstStyle/>
          <a:p>
            <a:pPr algn="just" rtl="1"/>
            <a:r>
              <a:rPr lang="ar-SA" sz="6600" dirty="0" smtClean="0"/>
              <a:t> مما جعل نصوص الدستور الأمريكي لعام 1787 يتضمن مبدأ الفصل بين السلطات في فصوله الثلاثة الأولى حين </a:t>
            </a:r>
            <a:r>
              <a:rPr lang="ar-SA" sz="8800" dirty="0" smtClean="0"/>
              <a:t>اشتمل</a:t>
            </a:r>
            <a:r>
              <a:rPr lang="ar-SA" sz="6600" dirty="0" smtClean="0"/>
              <a:t> تنظيما دقيقا للسلطات الثلاث التشريعية والتنفيذية والقضائية</a:t>
            </a:r>
            <a:r>
              <a:rPr lang="ar-SA" sz="2400" dirty="0" smtClean="0"/>
              <a:t>.</a:t>
            </a:r>
            <a:endParaRPr lang="fr-FR" sz="2400" dirty="0" smtClean="0"/>
          </a:p>
          <a:p>
            <a:endParaRPr lang="fr-FR" sz="2400" dirty="0"/>
          </a:p>
        </p:txBody>
      </p:sp>
    </p:spTree>
    <p:extLst>
      <p:ext uri="{BB962C8B-B14F-4D97-AF65-F5344CB8AC3E}">
        <p14:creationId xmlns:p14="http://schemas.microsoft.com/office/powerpoint/2010/main" val="30345620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637309"/>
            <a:ext cx="12192000" cy="6186309"/>
          </a:xfrm>
          <a:prstGeom prst="rect">
            <a:avLst/>
          </a:prstGeom>
          <a:noFill/>
        </p:spPr>
        <p:txBody>
          <a:bodyPr wrap="square" rtlCol="0">
            <a:spAutoFit/>
          </a:bodyPr>
          <a:lstStyle/>
          <a:p>
            <a:pPr algn="just" rtl="1"/>
            <a:r>
              <a:rPr lang="ar-SA" sz="6600" dirty="0" smtClean="0"/>
              <a:t>كما أصبح هذا المبدأ عقيدة سياسية تبنته الثورة الفرنسية التي وصل بها الحد إلى التصريح في المادة (16) من إعلان حقوق الإنسان الصادر عام 1789 بأن: " </a:t>
            </a:r>
            <a:r>
              <a:rPr lang="ar-SA" sz="6600" u="sng" dirty="0" smtClean="0">
                <a:solidFill>
                  <a:srgbClr val="FF0000"/>
                </a:solidFill>
              </a:rPr>
              <a:t>كل جماعة سياسية لا تضمن حقوق الأفراد ولا تفصل بين السلطات لا دستور لها</a:t>
            </a:r>
            <a:endParaRPr lang="fr-FR" sz="6600" u="sng" dirty="0">
              <a:solidFill>
                <a:srgbClr val="FF0000"/>
              </a:solidFill>
            </a:endParaRPr>
          </a:p>
        </p:txBody>
      </p:sp>
    </p:spTree>
    <p:extLst>
      <p:ext uri="{BB962C8B-B14F-4D97-AF65-F5344CB8AC3E}">
        <p14:creationId xmlns:p14="http://schemas.microsoft.com/office/powerpoint/2010/main" val="30330339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0945" y="404199"/>
            <a:ext cx="11319164" cy="6247864"/>
          </a:xfrm>
          <a:prstGeom prst="rect">
            <a:avLst/>
          </a:prstGeom>
        </p:spPr>
        <p:txBody>
          <a:bodyPr wrap="square">
            <a:spAutoFit/>
          </a:bodyPr>
          <a:lstStyle/>
          <a:p>
            <a:pPr algn="just" rtl="1"/>
            <a:r>
              <a:rPr lang="ar-SA" sz="8000" dirty="0" smtClean="0"/>
              <a:t>كما </a:t>
            </a:r>
            <a:r>
              <a:rPr lang="ar-SA" sz="8000" dirty="0"/>
              <a:t>أخذ به أول دستور للثورة الفرنسية الصادر عام 1791 ودستور 1848 اللذين نصا على إن: " </a:t>
            </a:r>
            <a:r>
              <a:rPr lang="ar-SA" sz="8000" b="1" u="sng" dirty="0">
                <a:solidFill>
                  <a:srgbClr val="FF0000"/>
                </a:solidFill>
              </a:rPr>
              <a:t>فصل السلطات هو الشرط الأول لكل حكومة حرة </a:t>
            </a:r>
            <a:r>
              <a:rPr lang="ar-SA" sz="8000" dirty="0"/>
              <a:t>". </a:t>
            </a:r>
            <a:endParaRPr lang="fr-FR" sz="8000" dirty="0"/>
          </a:p>
        </p:txBody>
      </p:sp>
    </p:spTree>
    <p:extLst>
      <p:ext uri="{BB962C8B-B14F-4D97-AF65-F5344CB8AC3E}">
        <p14:creationId xmlns:p14="http://schemas.microsoft.com/office/powerpoint/2010/main" val="4844240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63237" y="199080"/>
            <a:ext cx="11005626" cy="7109639"/>
          </a:xfrm>
          <a:prstGeom prst="rect">
            <a:avLst/>
          </a:prstGeom>
          <a:noFill/>
        </p:spPr>
        <p:txBody>
          <a:bodyPr wrap="square" rtlCol="0">
            <a:spAutoFit/>
          </a:bodyPr>
          <a:lstStyle/>
          <a:p>
            <a:pPr algn="just" rtl="1"/>
            <a:r>
              <a:rPr lang="ar-SA" sz="7200" dirty="0" smtClean="0"/>
              <a:t>كما تبنى مبدأ الفصل بين السلطات باقي الدول التي وضعت دساتيرها، حيث أكدوا على إقامة الفصل بين السلطات لمنع التعسف الذي أدى إلى الإساءة في استعمال كل سلطة على </a:t>
            </a:r>
            <a:r>
              <a:rPr lang="ar-SA" sz="7200" dirty="0" err="1" smtClean="0"/>
              <a:t>حده.</a:t>
            </a:r>
            <a:r>
              <a:rPr lang="ar-SA" sz="7200" dirty="0" smtClean="0"/>
              <a:t> </a:t>
            </a:r>
            <a:endParaRPr lang="fr-FR" sz="7200" dirty="0" smtClean="0"/>
          </a:p>
          <a:p>
            <a:pPr algn="just" rtl="1"/>
            <a:endParaRPr lang="fr-FR" sz="2800" dirty="0"/>
          </a:p>
        </p:txBody>
      </p:sp>
    </p:spTree>
    <p:extLst>
      <p:ext uri="{BB962C8B-B14F-4D97-AF65-F5344CB8AC3E}">
        <p14:creationId xmlns:p14="http://schemas.microsoft.com/office/powerpoint/2010/main" val="37951226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06437" y="0"/>
            <a:ext cx="11141612" cy="6186309"/>
          </a:xfrm>
          <a:prstGeom prst="rect">
            <a:avLst/>
          </a:prstGeom>
          <a:noFill/>
        </p:spPr>
        <p:txBody>
          <a:bodyPr wrap="square" rtlCol="0">
            <a:spAutoFit/>
          </a:bodyPr>
          <a:lstStyle/>
          <a:p>
            <a:pPr lvl="0" algn="just" rtl="1"/>
            <a:r>
              <a:rPr lang="ar-SA" sz="5400" b="1" dirty="0" smtClean="0"/>
              <a:t>-</a:t>
            </a:r>
            <a:r>
              <a:rPr lang="ar-LB" sz="5400" b="1" dirty="0" smtClean="0"/>
              <a:t> جون لوك</a:t>
            </a:r>
            <a:endParaRPr lang="fr-FR" sz="5400" dirty="0" smtClean="0"/>
          </a:p>
          <a:p>
            <a:pPr algn="just" rtl="1"/>
            <a:r>
              <a:rPr lang="ar-SA" sz="5400" dirty="0" smtClean="0"/>
              <a:t>يعتبر أول من أبرز أهمية مبدأ الفصل بين السلطات في كتابه</a:t>
            </a:r>
            <a:r>
              <a:rPr lang="ar-TN" sz="5400" dirty="0" err="1" smtClean="0"/>
              <a:t>"</a:t>
            </a:r>
            <a:r>
              <a:rPr lang="ar-TN" sz="5400" dirty="0" smtClean="0"/>
              <a:t> </a:t>
            </a:r>
            <a:r>
              <a:rPr lang="ar-SA" sz="5400" dirty="0" smtClean="0"/>
              <a:t>الحكومة المدنية</a:t>
            </a:r>
            <a:r>
              <a:rPr lang="en-US" sz="5400" dirty="0" smtClean="0"/>
              <a:t>"</a:t>
            </a:r>
            <a:r>
              <a:rPr lang="ar-SA" sz="5400" dirty="0" smtClean="0"/>
              <a:t>، حيث يرى أن للدولة ثلاث وظائف تتمثل في إعداد القانون وتنفيذه وإدارة العلاقات الخارجية، دون الإشارة إلى السلطة القضائية نظرا لارتباطها بسلطة الملك، أما بعد الثورة فكانوا يعينون من طرف </a:t>
            </a:r>
            <a:r>
              <a:rPr lang="ar-SA" sz="5400" dirty="0" err="1" smtClean="0"/>
              <a:t>البرلمان.</a:t>
            </a:r>
            <a:r>
              <a:rPr lang="ar-SA" sz="5400" baseline="30000" dirty="0" smtClean="0"/>
              <a:t> </a:t>
            </a:r>
            <a:endParaRPr lang="fr-FR" sz="5400" dirty="0" smtClean="0"/>
          </a:p>
          <a:p>
            <a:pPr algn="r" rtl="1"/>
            <a:endParaRPr lang="fr-FR" dirty="0"/>
          </a:p>
        </p:txBody>
      </p:sp>
    </p:spTree>
    <p:extLst>
      <p:ext uri="{BB962C8B-B14F-4D97-AF65-F5344CB8AC3E}">
        <p14:creationId xmlns:p14="http://schemas.microsoft.com/office/powerpoint/2010/main" val="13742611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549493" y="319933"/>
            <a:ext cx="10958732" cy="6247864"/>
          </a:xfrm>
          <a:prstGeom prst="rect">
            <a:avLst/>
          </a:prstGeom>
          <a:noFill/>
        </p:spPr>
        <p:txBody>
          <a:bodyPr wrap="square" rtlCol="0">
            <a:spAutoFit/>
          </a:bodyPr>
          <a:lstStyle/>
          <a:p>
            <a:pPr algn="just" rtl="1"/>
            <a:r>
              <a:rPr lang="ar-SA" sz="6000" dirty="0" smtClean="0"/>
              <a:t>وقد قام بتقسيم السلطات العامة في الدولة إلي أربع سلطات </a:t>
            </a:r>
            <a:r>
              <a:rPr lang="ar-SA" sz="6000" dirty="0" err="1" smtClean="0"/>
              <a:t>وهي:</a:t>
            </a:r>
            <a:r>
              <a:rPr lang="ar-SA" sz="6000" dirty="0" smtClean="0"/>
              <a:t> </a:t>
            </a:r>
            <a:endParaRPr lang="fr-FR" sz="6000" dirty="0" smtClean="0"/>
          </a:p>
          <a:p>
            <a:pPr marL="914400" lvl="0" indent="-914400" algn="just" rtl="1">
              <a:buFont typeface="+mj-lt"/>
              <a:buAutoNum type="arabicPeriod"/>
            </a:pPr>
            <a:r>
              <a:rPr lang="ar-SA" sz="6000" dirty="0" smtClean="0"/>
              <a:t>سلطة تشريعية مهمتها الأساسية هي سن </a:t>
            </a:r>
            <a:r>
              <a:rPr lang="ar-SA" sz="6000" dirty="0" err="1" smtClean="0"/>
              <a:t>القوانين،</a:t>
            </a:r>
            <a:r>
              <a:rPr lang="ar-SA" sz="6000" dirty="0" smtClean="0"/>
              <a:t> </a:t>
            </a:r>
            <a:endParaRPr lang="ar-MA" sz="6000" dirty="0" smtClean="0"/>
          </a:p>
          <a:p>
            <a:pPr marL="914400" lvl="0" indent="-914400" algn="just" rtl="1">
              <a:buFont typeface="+mj-lt"/>
              <a:buAutoNum type="arabicPeriod"/>
            </a:pPr>
            <a:r>
              <a:rPr lang="ar-SA" sz="6000" dirty="0" smtClean="0"/>
              <a:t>سلطة تنفيذية تكون خاضعة للسلطة التشريعية وتمنح </a:t>
            </a:r>
            <a:r>
              <a:rPr lang="ar-SA" sz="6000" dirty="0" err="1" smtClean="0"/>
              <a:t>للملك،</a:t>
            </a:r>
            <a:r>
              <a:rPr lang="ar-SA" sz="6000" dirty="0" smtClean="0"/>
              <a:t> </a:t>
            </a:r>
            <a:endParaRPr lang="fr-FR" sz="6000" dirty="0" smtClean="0"/>
          </a:p>
          <a:p>
            <a:pPr marL="342900" lvl="0" indent="-342900" algn="just" rtl="1"/>
            <a:endParaRPr lang="fr-FR" sz="2000" dirty="0" smtClean="0"/>
          </a:p>
          <a:p>
            <a:pPr marL="342900" indent="-342900" algn="just" rtl="1">
              <a:buFont typeface="+mj-lt"/>
              <a:buAutoNum type="arabicPeriod"/>
            </a:pPr>
            <a:endParaRPr lang="fr-FR" sz="2000" dirty="0"/>
          </a:p>
        </p:txBody>
      </p:sp>
    </p:spTree>
    <p:extLst>
      <p:ext uri="{BB962C8B-B14F-4D97-AF65-F5344CB8AC3E}">
        <p14:creationId xmlns:p14="http://schemas.microsoft.com/office/powerpoint/2010/main" val="6252678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800367" y="364055"/>
            <a:ext cx="10874326" cy="6494085"/>
          </a:xfrm>
          <a:prstGeom prst="rect">
            <a:avLst/>
          </a:prstGeom>
          <a:noFill/>
        </p:spPr>
        <p:txBody>
          <a:bodyPr wrap="square" rtlCol="0">
            <a:spAutoFit/>
          </a:bodyPr>
          <a:lstStyle/>
          <a:p>
            <a:pPr marL="914400" lvl="0" indent="-914400" algn="just" rtl="1"/>
            <a:r>
              <a:rPr lang="ar-MA" sz="6600" dirty="0" err="1" smtClean="0"/>
              <a:t>3.</a:t>
            </a:r>
            <a:r>
              <a:rPr lang="ar-MA" sz="6600" dirty="0" smtClean="0"/>
              <a:t>  </a:t>
            </a:r>
            <a:r>
              <a:rPr lang="ar-SA" sz="6600" dirty="0" smtClean="0"/>
              <a:t>سلطة اتحادية تتولى ممارسة مظاهر السيادة الخارجية كإعلان الحرب وإبرام المعاهدات،</a:t>
            </a:r>
            <a:endParaRPr lang="ar-MA" sz="6600" dirty="0" smtClean="0"/>
          </a:p>
          <a:p>
            <a:pPr marL="914400" lvl="0" indent="-914400" algn="just" rtl="1"/>
            <a:r>
              <a:rPr lang="ar-MA" sz="6600" dirty="0" err="1" smtClean="0"/>
              <a:t>4.</a:t>
            </a:r>
            <a:r>
              <a:rPr lang="ar-MA" sz="6600" dirty="0" smtClean="0"/>
              <a:t> </a:t>
            </a:r>
            <a:r>
              <a:rPr lang="ar-SA" sz="6600" dirty="0" smtClean="0"/>
              <a:t>سلطة التاج وهي عبارة عن مجموعة الامتيازات الملكية التي يتمتع </a:t>
            </a:r>
            <a:r>
              <a:rPr lang="ar-SA" sz="6600" dirty="0" err="1" smtClean="0"/>
              <a:t>بها</a:t>
            </a:r>
            <a:r>
              <a:rPr lang="ar-SA" sz="6600" dirty="0" smtClean="0"/>
              <a:t> التاج البريطاني</a:t>
            </a:r>
            <a:r>
              <a:rPr lang="en-US" sz="6600" dirty="0" smtClean="0"/>
              <a:t>.</a:t>
            </a:r>
            <a:endParaRPr lang="fr-FR" sz="6600" dirty="0" smtClean="0"/>
          </a:p>
          <a:p>
            <a:endParaRPr lang="fr-FR" sz="2400" dirty="0"/>
          </a:p>
        </p:txBody>
      </p:sp>
    </p:spTree>
    <p:extLst>
      <p:ext uri="{BB962C8B-B14F-4D97-AF65-F5344CB8AC3E}">
        <p14:creationId xmlns:p14="http://schemas.microsoft.com/office/powerpoint/2010/main" val="29470811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207818" y="295423"/>
            <a:ext cx="11568546" cy="6863417"/>
          </a:xfrm>
          <a:prstGeom prst="rect">
            <a:avLst/>
          </a:prstGeom>
          <a:noFill/>
        </p:spPr>
        <p:txBody>
          <a:bodyPr wrap="square" rtlCol="0">
            <a:spAutoFit/>
          </a:bodyPr>
          <a:lstStyle/>
          <a:p>
            <a:pPr lvl="0" algn="just" rtl="1">
              <a:buFont typeface="Arial" pitchFamily="34" charset="0"/>
              <a:buChar char="•"/>
            </a:pPr>
            <a:r>
              <a:rPr lang="ar-SA" sz="6000" b="1" dirty="0" smtClean="0"/>
              <a:t>عند </a:t>
            </a:r>
            <a:r>
              <a:rPr lang="ar-SA" sz="6000" b="1" dirty="0" err="1" smtClean="0"/>
              <a:t>مونتسكيو</a:t>
            </a:r>
            <a:r>
              <a:rPr lang="ar-SA" sz="6000" b="1" dirty="0" smtClean="0"/>
              <a:t> : </a:t>
            </a:r>
            <a:endParaRPr lang="fr-FR" sz="6000" b="1" dirty="0" smtClean="0"/>
          </a:p>
          <a:p>
            <a:pPr algn="just" rtl="1"/>
            <a:r>
              <a:rPr lang="ar-MA" sz="6000" dirty="0" smtClean="0"/>
              <a:t>  </a:t>
            </a:r>
            <a:r>
              <a:rPr lang="ar-SA" sz="6000" dirty="0" smtClean="0"/>
              <a:t>إن مبدأ الفصل بين السلطات لم يتضح مضمونه ولم تتبلور معالمه وحدوده إلا بعد أن نشر </a:t>
            </a:r>
            <a:r>
              <a:rPr lang="ar-LB" sz="6000" dirty="0" err="1" smtClean="0"/>
              <a:t>مونتيسكيو</a:t>
            </a:r>
            <a:r>
              <a:rPr lang="ar-LB" sz="6000" dirty="0" smtClean="0"/>
              <a:t> </a:t>
            </a:r>
            <a:r>
              <a:rPr lang="ar-SA" sz="6000" dirty="0" smtClean="0"/>
              <a:t>مؤلفه الشهير</a:t>
            </a:r>
            <a:r>
              <a:rPr lang="en-US" sz="6000" dirty="0" smtClean="0"/>
              <a:t> "</a:t>
            </a:r>
            <a:r>
              <a:rPr lang="ar-SA" sz="6000" dirty="0" smtClean="0"/>
              <a:t>روح القوانين</a:t>
            </a:r>
            <a:r>
              <a:rPr lang="en-US" sz="6000" dirty="0" smtClean="0"/>
              <a:t>"</a:t>
            </a:r>
            <a:r>
              <a:rPr lang="ar-SA" sz="6000" dirty="0" smtClean="0"/>
              <a:t> الذي صدر سنة </a:t>
            </a:r>
            <a:r>
              <a:rPr lang="ar-SA" sz="6000" dirty="0" err="1" smtClean="0"/>
              <a:t>1748،</a:t>
            </a:r>
            <a:r>
              <a:rPr lang="ar-SA" sz="6000" dirty="0" smtClean="0"/>
              <a:t> </a:t>
            </a:r>
            <a:r>
              <a:rPr lang="ar-TN" sz="6000" dirty="0" smtClean="0"/>
              <a:t>فقد </a:t>
            </a:r>
            <a:r>
              <a:rPr lang="ar-SA" sz="6000" dirty="0" smtClean="0"/>
              <a:t>كان له الفضل في جعله كمبدأ أساسي لتنظيم العلاقة بين السلطات العامة في الدولة ومنع الاستبداد.</a:t>
            </a:r>
            <a:endParaRPr lang="fr-FR" sz="6000" dirty="0" smtClean="0"/>
          </a:p>
          <a:p>
            <a:pPr algn="just"/>
            <a:endParaRPr lang="fr-FR" sz="2000" dirty="0"/>
          </a:p>
        </p:txBody>
      </p:sp>
    </p:spTree>
    <p:extLst>
      <p:ext uri="{BB962C8B-B14F-4D97-AF65-F5344CB8AC3E}">
        <p14:creationId xmlns:p14="http://schemas.microsoft.com/office/powerpoint/2010/main" val="33165457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913335" y="746654"/>
            <a:ext cx="10677377" cy="5509200"/>
          </a:xfrm>
          <a:prstGeom prst="rect">
            <a:avLst/>
          </a:prstGeom>
          <a:noFill/>
        </p:spPr>
        <p:txBody>
          <a:bodyPr wrap="square" rtlCol="0">
            <a:spAutoFit/>
          </a:bodyPr>
          <a:lstStyle/>
          <a:p>
            <a:pPr algn="just" rtl="1"/>
            <a:r>
              <a:rPr lang="ar-LB" sz="8800" dirty="0" smtClean="0"/>
              <a:t>ويقسم </a:t>
            </a:r>
            <a:r>
              <a:rPr lang="ar-LB" sz="8800" dirty="0" err="1" smtClean="0"/>
              <a:t>مونتسكيو</a:t>
            </a:r>
            <a:r>
              <a:rPr lang="ar-LB" sz="8800" dirty="0" smtClean="0"/>
              <a:t> الحكومات الى ثلاثة أنواع، فهناك النظام الجمهوري، والنظام الملكي، والنظام الاستبدادي</a:t>
            </a:r>
            <a:r>
              <a:rPr lang="ar-MA" sz="8800" dirty="0" err="1" smtClean="0"/>
              <a:t>:</a:t>
            </a:r>
            <a:endParaRPr lang="fr-FR" sz="3600" dirty="0"/>
          </a:p>
        </p:txBody>
      </p:sp>
    </p:spTree>
    <p:extLst>
      <p:ext uri="{BB962C8B-B14F-4D97-AF65-F5344CB8AC3E}">
        <p14:creationId xmlns:p14="http://schemas.microsoft.com/office/powerpoint/2010/main" val="3118479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604911" y="267286"/>
            <a:ext cx="10888394" cy="6186309"/>
          </a:xfrm>
          <a:prstGeom prst="rect">
            <a:avLst/>
          </a:prstGeom>
          <a:noFill/>
        </p:spPr>
        <p:txBody>
          <a:bodyPr wrap="square" rtlCol="0">
            <a:spAutoFit/>
          </a:bodyPr>
          <a:lstStyle/>
          <a:p>
            <a:pPr marL="342900" lvl="0" indent="-342900" algn="just" rtl="1">
              <a:buFont typeface="+mj-lt"/>
              <a:buAutoNum type="arabicPeriod"/>
            </a:pPr>
            <a:r>
              <a:rPr lang="ar-LB" sz="5400" dirty="0" smtClean="0"/>
              <a:t>النظام الجمهوري: </a:t>
            </a:r>
            <a:r>
              <a:rPr lang="ar-SA" sz="5400" dirty="0" smtClean="0"/>
              <a:t>هو</a:t>
            </a:r>
            <a:r>
              <a:rPr lang="ar-LB" sz="5400" dirty="0" smtClean="0"/>
              <a:t>نظام الحكم الذي تكون فيه سلطة السيادة للشعب بهيئته كلها، أو لجزء من الشعب فقط. وهي قد تكون </a:t>
            </a:r>
            <a:r>
              <a:rPr lang="ar-LB" sz="5400" dirty="0" err="1" smtClean="0"/>
              <a:t>ديموقراطية</a:t>
            </a:r>
            <a:r>
              <a:rPr lang="ar-LB" sz="5400" dirty="0" smtClean="0"/>
              <a:t> تقوم على الفضيلة بالمعنى السياسي، أي حق الاختيار لكل مواطن بتقديم المصلحة العامة قبل المصلحة </a:t>
            </a:r>
            <a:r>
              <a:rPr lang="ar-LB" sz="5400" dirty="0" err="1" smtClean="0"/>
              <a:t>الخاصة.</a:t>
            </a:r>
            <a:r>
              <a:rPr lang="ar-LB" sz="5400" dirty="0" smtClean="0"/>
              <a:t> أو قد تكون أرستقراطية تعود فيها سلطة السيادة لعدد معين من الاشخاص.</a:t>
            </a:r>
            <a:endParaRPr lang="fr-FR" sz="5400" dirty="0" smtClean="0"/>
          </a:p>
          <a:p>
            <a:endParaRPr lang="fr-FR" dirty="0"/>
          </a:p>
        </p:txBody>
      </p:sp>
    </p:spTree>
    <p:extLst>
      <p:ext uri="{BB962C8B-B14F-4D97-AF65-F5344CB8AC3E}">
        <p14:creationId xmlns:p14="http://schemas.microsoft.com/office/powerpoint/2010/main" val="3648617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701894" y="1560236"/>
            <a:ext cx="11029070" cy="4708981"/>
          </a:xfrm>
          <a:prstGeom prst="rect">
            <a:avLst/>
          </a:prstGeom>
          <a:noFill/>
        </p:spPr>
        <p:txBody>
          <a:bodyPr wrap="square" rtlCol="0">
            <a:spAutoFit/>
          </a:bodyPr>
          <a:lstStyle/>
          <a:p>
            <a:pPr lvl="0" algn="just" rtl="1"/>
            <a:r>
              <a:rPr lang="ar-MA" sz="6000" dirty="0" err="1" smtClean="0"/>
              <a:t>2.</a:t>
            </a:r>
            <a:r>
              <a:rPr lang="ar-MA" sz="6000" dirty="0" smtClean="0"/>
              <a:t> </a:t>
            </a:r>
            <a:r>
              <a:rPr lang="ar-LB" sz="6000" dirty="0" smtClean="0"/>
              <a:t>النظام الملكي: هو الحكم الملكي الاقطاعي الذي يقوم على مبدأ </a:t>
            </a:r>
            <a:r>
              <a:rPr lang="ar-LB" sz="6000" dirty="0" err="1" smtClean="0"/>
              <a:t>الشرف.</a:t>
            </a:r>
            <a:r>
              <a:rPr lang="ar-LB" sz="6000" dirty="0" smtClean="0"/>
              <a:t> </a:t>
            </a:r>
            <a:endParaRPr lang="fr-FR" sz="6000" dirty="0" smtClean="0"/>
          </a:p>
          <a:p>
            <a:pPr lvl="0" algn="just" rtl="1"/>
            <a:r>
              <a:rPr lang="ar-MA" sz="6000" dirty="0" err="1" smtClean="0"/>
              <a:t>3.</a:t>
            </a:r>
            <a:r>
              <a:rPr lang="ar-MA" sz="6000" dirty="0" smtClean="0"/>
              <a:t> </a:t>
            </a:r>
            <a:r>
              <a:rPr lang="ar-LB" sz="6000" dirty="0" smtClean="0"/>
              <a:t>النظام الاستبدادي: هو أسوأ أنواع الانظمة فهو حكم استبدادي، يحكم فيه الشخص المستبد بحسب نزواته بلا قوانين</a:t>
            </a:r>
            <a:endParaRPr lang="fr-FR" sz="2000" dirty="0"/>
          </a:p>
        </p:txBody>
      </p:sp>
    </p:spTree>
    <p:extLst>
      <p:ext uri="{BB962C8B-B14F-4D97-AF65-F5344CB8AC3E}">
        <p14:creationId xmlns:p14="http://schemas.microsoft.com/office/powerpoint/2010/main" val="406750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464234" y="0"/>
            <a:ext cx="11226018" cy="6555641"/>
          </a:xfrm>
          <a:prstGeom prst="rect">
            <a:avLst/>
          </a:prstGeom>
          <a:noFill/>
        </p:spPr>
        <p:txBody>
          <a:bodyPr wrap="square" rtlCol="0">
            <a:spAutoFit/>
          </a:bodyPr>
          <a:lstStyle/>
          <a:p>
            <a:pPr algn="just" rtl="1"/>
            <a:r>
              <a:rPr lang="ar-LB" sz="6000" dirty="0" smtClean="0"/>
              <a:t>المعادلة الأساسية في نظرية </a:t>
            </a:r>
            <a:r>
              <a:rPr lang="ar-LB" sz="6000" dirty="0" err="1" smtClean="0"/>
              <a:t>مونتسكيو</a:t>
            </a:r>
            <a:r>
              <a:rPr lang="ar-LB" sz="6000" dirty="0" smtClean="0"/>
              <a:t> حول فصل السلطات هي تلك التي تقول بأن "</a:t>
            </a:r>
            <a:r>
              <a:rPr lang="ar-LB" sz="6000" u="sng" dirty="0" smtClean="0">
                <a:solidFill>
                  <a:srgbClr val="FF0000"/>
                </a:solidFill>
              </a:rPr>
              <a:t>السلطة توقف السلطة". </a:t>
            </a:r>
            <a:r>
              <a:rPr lang="ar-LB" sz="6000" dirty="0" smtClean="0"/>
              <a:t>وهي حجز الزاوية في الممارسة الديموقراطية الحقيقية القائمة على الحرية. إذ لا يمكن تحقيق هذه الحرية إلا عندما يقوم النظام السياسي في الدولة على أساس الفصل بين السلطات الثلاث. </a:t>
            </a:r>
            <a:endParaRPr lang="fr-FR" sz="6000" dirty="0"/>
          </a:p>
        </p:txBody>
      </p:sp>
    </p:spTree>
    <p:extLst>
      <p:ext uri="{BB962C8B-B14F-4D97-AF65-F5344CB8AC3E}">
        <p14:creationId xmlns:p14="http://schemas.microsoft.com/office/powerpoint/2010/main" val="2069903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639</Words>
  <Application>Microsoft Office PowerPoint</Application>
  <PresentationFormat>Grand écran</PresentationFormat>
  <Paragraphs>25</Paragraphs>
  <Slides>18</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18</vt:i4>
      </vt:variant>
    </vt:vector>
  </HeadingPairs>
  <TitlesOfParts>
    <vt:vector size="23" baseType="lpstr">
      <vt:lpstr>Arial</vt:lpstr>
      <vt:lpstr>Calibri</vt:lpstr>
      <vt:lpstr>Calibri Light</vt:lpstr>
      <vt:lpstr>Times New Roman</vt: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1</cp:revision>
  <dcterms:created xsi:type="dcterms:W3CDTF">2025-04-22T11:16:32Z</dcterms:created>
  <dcterms:modified xsi:type="dcterms:W3CDTF">2025-04-22T11:16:37Z</dcterms:modified>
</cp:coreProperties>
</file>