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7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5" r:id="rId20"/>
    <p:sldId id="276" r:id="rId21"/>
    <p:sldId id="277" r:id="rId22"/>
    <p:sldId id="278" r:id="rId23"/>
    <p:sldId id="335" r:id="rId24"/>
    <p:sldId id="280" r:id="rId25"/>
    <p:sldId id="338" r:id="rId26"/>
    <p:sldId id="336" r:id="rId27"/>
    <p:sldId id="281" r:id="rId28"/>
    <p:sldId id="282" r:id="rId29"/>
    <p:sldId id="283" r:id="rId30"/>
    <p:sldId id="339" r:id="rId31"/>
    <p:sldId id="284" r:id="rId32"/>
    <p:sldId id="285" r:id="rId33"/>
    <p:sldId id="286" r:id="rId34"/>
    <p:sldId id="287" r:id="rId35"/>
    <p:sldId id="288" r:id="rId36"/>
    <p:sldId id="289" r:id="rId37"/>
    <p:sldId id="290" r:id="rId38"/>
    <p:sldId id="325" r:id="rId39"/>
    <p:sldId id="291" r:id="rId40"/>
    <p:sldId id="292" r:id="rId41"/>
    <p:sldId id="293" r:id="rId42"/>
    <p:sldId id="294"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34" r:id="rId57"/>
    <p:sldId id="328" r:id="rId58"/>
    <p:sldId id="310" r:id="rId59"/>
    <p:sldId id="329" r:id="rId60"/>
    <p:sldId id="311" r:id="rId61"/>
    <p:sldId id="330" r:id="rId62"/>
    <p:sldId id="312" r:id="rId63"/>
    <p:sldId id="313" r:id="rId64"/>
    <p:sldId id="331" r:id="rId65"/>
    <p:sldId id="326" r:id="rId66"/>
    <p:sldId id="314" r:id="rId67"/>
    <p:sldId id="327" r:id="rId68"/>
    <p:sldId id="316" r:id="rId69"/>
    <p:sldId id="318" r:id="rId70"/>
    <p:sldId id="319" r:id="rId71"/>
    <p:sldId id="332" r:id="rId72"/>
    <p:sldId id="322" r:id="rId73"/>
    <p:sldId id="333" r:id="rId74"/>
    <p:sldId id="324" r:id="rId75"/>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A4DEBCCA-9948-4D97-84B0-938799D9444E}">
          <p14:sldIdLst>
            <p14:sldId id="256"/>
            <p14:sldId id="257"/>
            <p14:sldId id="258"/>
            <p14:sldId id="259"/>
            <p14:sldId id="260"/>
            <p14:sldId id="261"/>
            <p14:sldId id="262"/>
            <p14:sldId id="263"/>
            <p14:sldId id="264"/>
            <p14:sldId id="265"/>
            <p14:sldId id="266"/>
            <p14:sldId id="267"/>
            <p14:sldId id="268"/>
            <p14:sldId id="269"/>
            <p14:sldId id="270"/>
            <p14:sldId id="271"/>
            <p14:sldId id="272"/>
          </p14:sldIdLst>
        </p14:section>
        <p14:section name="Section sans titre" id="{6EB98B4C-3243-4C6B-B630-DB6EC9C5231E}">
          <p14:sldIdLst>
            <p14:sldId id="274"/>
            <p14:sldId id="275"/>
            <p14:sldId id="276"/>
            <p14:sldId id="277"/>
            <p14:sldId id="278"/>
            <p14:sldId id="335"/>
            <p14:sldId id="280"/>
            <p14:sldId id="338"/>
            <p14:sldId id="336"/>
            <p14:sldId id="281"/>
            <p14:sldId id="282"/>
            <p14:sldId id="283"/>
            <p14:sldId id="339"/>
            <p14:sldId id="284"/>
            <p14:sldId id="285"/>
            <p14:sldId id="286"/>
            <p14:sldId id="287"/>
            <p14:sldId id="288"/>
            <p14:sldId id="289"/>
            <p14:sldId id="290"/>
            <p14:sldId id="325"/>
          </p14:sldIdLst>
        </p14:section>
        <p14:section name="Section sans titre" id="{0C36E8BA-D7D4-45F0-86B2-FD39D540436D}">
          <p14:sldIdLst>
            <p14:sldId id="291"/>
            <p14:sldId id="292"/>
            <p14:sldId id="293"/>
            <p14:sldId id="294"/>
            <p14:sldId id="297"/>
            <p14:sldId id="298"/>
            <p14:sldId id="299"/>
            <p14:sldId id="300"/>
            <p14:sldId id="301"/>
            <p14:sldId id="302"/>
            <p14:sldId id="303"/>
            <p14:sldId id="304"/>
            <p14:sldId id="305"/>
            <p14:sldId id="306"/>
          </p14:sldIdLst>
        </p14:section>
        <p14:section name="Section sans titre" id="{FD7A9614-4DB3-47CE-918F-4C93DD4EC2BF}">
          <p14:sldIdLst>
            <p14:sldId id="307"/>
            <p14:sldId id="308"/>
            <p14:sldId id="309"/>
            <p14:sldId id="334"/>
            <p14:sldId id="328"/>
            <p14:sldId id="310"/>
            <p14:sldId id="329"/>
            <p14:sldId id="311"/>
            <p14:sldId id="330"/>
            <p14:sldId id="312"/>
            <p14:sldId id="313"/>
            <p14:sldId id="331"/>
            <p14:sldId id="326"/>
            <p14:sldId id="314"/>
            <p14:sldId id="327"/>
            <p14:sldId id="316"/>
            <p14:sldId id="318"/>
            <p14:sldId id="319"/>
            <p14:sldId id="332"/>
            <p14:sldId id="322"/>
            <p14:sldId id="333"/>
            <p14:sldId id="324"/>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napToGrid="0">
      <p:cViewPr varScale="1">
        <p:scale>
          <a:sx n="69" d="100"/>
          <a:sy n="69" d="100"/>
        </p:scale>
        <p:origin x="75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SA"/>
          </a:p>
        </p:txBody>
      </p:sp>
      <p:sp>
        <p:nvSpPr>
          <p:cNvPr id="3" name="Espace réservé de la date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3CA60B2A-B58F-4C52-83F0-941F8DACDC22}" type="datetimeFigureOut">
              <a:rPr lang="ar-SA" smtClean="0"/>
              <a:t>12/10/1446</a:t>
            </a:fld>
            <a:endParaRPr lang="ar-SA"/>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ar-SA"/>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6" name="Espace réservé du pied de page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SA"/>
          </a:p>
        </p:txBody>
      </p:sp>
      <p:sp>
        <p:nvSpPr>
          <p:cNvPr id="7" name="Espace réservé du numéro de diapositive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932150FC-79DD-49DD-9000-1AB480290518}" type="slidenum">
              <a:rPr lang="ar-SA" smtClean="0"/>
              <a:t>‹N°›</a:t>
            </a:fld>
            <a:endParaRPr lang="ar-SA"/>
          </a:p>
        </p:txBody>
      </p:sp>
    </p:spTree>
    <p:extLst>
      <p:ext uri="{BB962C8B-B14F-4D97-AF65-F5344CB8AC3E}">
        <p14:creationId xmlns:p14="http://schemas.microsoft.com/office/powerpoint/2010/main" val="38300616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SA" sz="1200" kern="1200" dirty="0" smtClean="0">
                <a:solidFill>
                  <a:schemeClr val="tx1"/>
                </a:solidFill>
                <a:latin typeface="+mn-lt"/>
                <a:ea typeface="+mn-ea"/>
                <a:cs typeface="+mn-cs"/>
              </a:rPr>
              <a:t>، بل يعتبر قويا بسلطته وامتيازاته </a:t>
            </a:r>
            <a:r>
              <a:rPr lang="ar-SA" sz="1200" kern="1200" dirty="0" err="1" smtClean="0">
                <a:solidFill>
                  <a:schemeClr val="tx1"/>
                </a:solidFill>
                <a:latin typeface="+mn-lt"/>
                <a:ea typeface="+mn-ea"/>
                <a:cs typeface="+mn-cs"/>
              </a:rPr>
              <a:t>الدستورية،</a:t>
            </a:r>
            <a:r>
              <a:rPr lang="ar-SA" sz="1200" kern="1200" dirty="0" smtClean="0">
                <a:solidFill>
                  <a:schemeClr val="tx1"/>
                </a:solidFill>
                <a:latin typeface="+mn-lt"/>
                <a:ea typeface="+mn-ea"/>
                <a:cs typeface="+mn-cs"/>
              </a:rPr>
              <a:t> </a:t>
            </a:r>
            <a:endParaRPr lang="fr-FR" dirty="0"/>
          </a:p>
        </p:txBody>
      </p:sp>
      <p:sp>
        <p:nvSpPr>
          <p:cNvPr id="4" name="Espace réservé du numéro de diapositive 3"/>
          <p:cNvSpPr>
            <a:spLocks noGrp="1"/>
          </p:cNvSpPr>
          <p:nvPr>
            <p:ph type="sldNum" sz="quarter" idx="10"/>
          </p:nvPr>
        </p:nvSpPr>
        <p:spPr/>
        <p:txBody>
          <a:bodyPr/>
          <a:lstStyle/>
          <a:p>
            <a:fld id="{45F22A8C-D80C-4A41-8BA0-D3CB4BDDF5BC}" type="slidenum">
              <a:rPr lang="fr-FR" smtClean="0"/>
              <a:pPr/>
              <a:t>21</a:t>
            </a:fld>
            <a:endParaRPr lang="fr-FR"/>
          </a:p>
        </p:txBody>
      </p:sp>
    </p:spTree>
    <p:extLst>
      <p:ext uri="{BB962C8B-B14F-4D97-AF65-F5344CB8AC3E}">
        <p14:creationId xmlns:p14="http://schemas.microsoft.com/office/powerpoint/2010/main" val="396382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A6568891-DE84-4836-947A-69DE92F784AF}" type="datetimeFigureOut">
              <a:rPr lang="ar-SA" smtClean="0"/>
              <a:t>12/10/1446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84CB5F1-678B-4F28-AEB7-054B5F184AE6}" type="slidenum">
              <a:rPr lang="ar-SA" smtClean="0"/>
              <a:t>‹N°›</a:t>
            </a:fld>
            <a:endParaRPr lang="ar-SA"/>
          </a:p>
        </p:txBody>
      </p:sp>
    </p:spTree>
    <p:extLst>
      <p:ext uri="{BB962C8B-B14F-4D97-AF65-F5344CB8AC3E}">
        <p14:creationId xmlns:p14="http://schemas.microsoft.com/office/powerpoint/2010/main" val="2232175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6568891-DE84-4836-947A-69DE92F784AF}" type="datetimeFigureOut">
              <a:rPr lang="ar-SA" smtClean="0"/>
              <a:t>12/10/1446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84CB5F1-678B-4F28-AEB7-054B5F184AE6}" type="slidenum">
              <a:rPr lang="ar-SA" smtClean="0"/>
              <a:t>‹N°›</a:t>
            </a:fld>
            <a:endParaRPr lang="ar-SA"/>
          </a:p>
        </p:txBody>
      </p:sp>
    </p:spTree>
    <p:extLst>
      <p:ext uri="{BB962C8B-B14F-4D97-AF65-F5344CB8AC3E}">
        <p14:creationId xmlns:p14="http://schemas.microsoft.com/office/powerpoint/2010/main" val="3826810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6568891-DE84-4836-947A-69DE92F784AF}" type="datetimeFigureOut">
              <a:rPr lang="ar-SA" smtClean="0"/>
              <a:t>12/10/1446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84CB5F1-678B-4F28-AEB7-054B5F184AE6}" type="slidenum">
              <a:rPr lang="ar-SA" smtClean="0"/>
              <a:t>‹N°›</a:t>
            </a:fld>
            <a:endParaRPr lang="ar-SA"/>
          </a:p>
        </p:txBody>
      </p:sp>
    </p:spTree>
    <p:extLst>
      <p:ext uri="{BB962C8B-B14F-4D97-AF65-F5344CB8AC3E}">
        <p14:creationId xmlns:p14="http://schemas.microsoft.com/office/powerpoint/2010/main" val="1518091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6568891-DE84-4836-947A-69DE92F784AF}" type="datetimeFigureOut">
              <a:rPr lang="ar-SA" smtClean="0"/>
              <a:t>12/10/1446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84CB5F1-678B-4F28-AEB7-054B5F184AE6}" type="slidenum">
              <a:rPr lang="ar-SA" smtClean="0"/>
              <a:t>‹N°›</a:t>
            </a:fld>
            <a:endParaRPr lang="ar-SA"/>
          </a:p>
        </p:txBody>
      </p:sp>
    </p:spTree>
    <p:extLst>
      <p:ext uri="{BB962C8B-B14F-4D97-AF65-F5344CB8AC3E}">
        <p14:creationId xmlns:p14="http://schemas.microsoft.com/office/powerpoint/2010/main" val="1715970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6568891-DE84-4836-947A-69DE92F784AF}" type="datetimeFigureOut">
              <a:rPr lang="ar-SA" smtClean="0"/>
              <a:t>12/10/1446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84CB5F1-678B-4F28-AEB7-054B5F184AE6}" type="slidenum">
              <a:rPr lang="ar-SA" smtClean="0"/>
              <a:t>‹N°›</a:t>
            </a:fld>
            <a:endParaRPr lang="ar-SA"/>
          </a:p>
        </p:txBody>
      </p:sp>
    </p:spTree>
    <p:extLst>
      <p:ext uri="{BB962C8B-B14F-4D97-AF65-F5344CB8AC3E}">
        <p14:creationId xmlns:p14="http://schemas.microsoft.com/office/powerpoint/2010/main" val="3935128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A6568891-DE84-4836-947A-69DE92F784AF}" type="datetimeFigureOut">
              <a:rPr lang="ar-SA" smtClean="0"/>
              <a:t>12/10/1446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D84CB5F1-678B-4F28-AEB7-054B5F184AE6}" type="slidenum">
              <a:rPr lang="ar-SA" smtClean="0"/>
              <a:t>‹N°›</a:t>
            </a:fld>
            <a:endParaRPr lang="ar-SA"/>
          </a:p>
        </p:txBody>
      </p:sp>
    </p:spTree>
    <p:extLst>
      <p:ext uri="{BB962C8B-B14F-4D97-AF65-F5344CB8AC3E}">
        <p14:creationId xmlns:p14="http://schemas.microsoft.com/office/powerpoint/2010/main" val="2485459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A6568891-DE84-4836-947A-69DE92F784AF}" type="datetimeFigureOut">
              <a:rPr lang="ar-SA" smtClean="0"/>
              <a:t>12/10/1446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D84CB5F1-678B-4F28-AEB7-054B5F184AE6}" type="slidenum">
              <a:rPr lang="ar-SA" smtClean="0"/>
              <a:t>‹N°›</a:t>
            </a:fld>
            <a:endParaRPr lang="ar-SA"/>
          </a:p>
        </p:txBody>
      </p:sp>
    </p:spTree>
    <p:extLst>
      <p:ext uri="{BB962C8B-B14F-4D97-AF65-F5344CB8AC3E}">
        <p14:creationId xmlns:p14="http://schemas.microsoft.com/office/powerpoint/2010/main" val="54053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A6568891-DE84-4836-947A-69DE92F784AF}" type="datetimeFigureOut">
              <a:rPr lang="ar-SA" smtClean="0"/>
              <a:t>12/10/1446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D84CB5F1-678B-4F28-AEB7-054B5F184AE6}" type="slidenum">
              <a:rPr lang="ar-SA" smtClean="0"/>
              <a:t>‹N°›</a:t>
            </a:fld>
            <a:endParaRPr lang="ar-SA"/>
          </a:p>
        </p:txBody>
      </p:sp>
    </p:spTree>
    <p:extLst>
      <p:ext uri="{BB962C8B-B14F-4D97-AF65-F5344CB8AC3E}">
        <p14:creationId xmlns:p14="http://schemas.microsoft.com/office/powerpoint/2010/main" val="2560523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568891-DE84-4836-947A-69DE92F784AF}" type="datetimeFigureOut">
              <a:rPr lang="ar-SA" smtClean="0"/>
              <a:t>12/10/1446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D84CB5F1-678B-4F28-AEB7-054B5F184AE6}" type="slidenum">
              <a:rPr lang="ar-SA" smtClean="0"/>
              <a:t>‹N°›</a:t>
            </a:fld>
            <a:endParaRPr lang="ar-SA"/>
          </a:p>
        </p:txBody>
      </p:sp>
    </p:spTree>
    <p:extLst>
      <p:ext uri="{BB962C8B-B14F-4D97-AF65-F5344CB8AC3E}">
        <p14:creationId xmlns:p14="http://schemas.microsoft.com/office/powerpoint/2010/main" val="1301886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A6568891-DE84-4836-947A-69DE92F784AF}" type="datetimeFigureOut">
              <a:rPr lang="ar-SA" smtClean="0"/>
              <a:t>12/10/1446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D84CB5F1-678B-4F28-AEB7-054B5F184AE6}" type="slidenum">
              <a:rPr lang="ar-SA" smtClean="0"/>
              <a:t>‹N°›</a:t>
            </a:fld>
            <a:endParaRPr lang="ar-SA"/>
          </a:p>
        </p:txBody>
      </p:sp>
    </p:spTree>
    <p:extLst>
      <p:ext uri="{BB962C8B-B14F-4D97-AF65-F5344CB8AC3E}">
        <p14:creationId xmlns:p14="http://schemas.microsoft.com/office/powerpoint/2010/main" val="192135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A6568891-DE84-4836-947A-69DE92F784AF}" type="datetimeFigureOut">
              <a:rPr lang="ar-SA" smtClean="0"/>
              <a:t>12/10/1446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D84CB5F1-678B-4F28-AEB7-054B5F184AE6}" type="slidenum">
              <a:rPr lang="ar-SA" smtClean="0"/>
              <a:t>‹N°›</a:t>
            </a:fld>
            <a:endParaRPr lang="ar-SA"/>
          </a:p>
        </p:txBody>
      </p:sp>
    </p:spTree>
    <p:extLst>
      <p:ext uri="{BB962C8B-B14F-4D97-AF65-F5344CB8AC3E}">
        <p14:creationId xmlns:p14="http://schemas.microsoft.com/office/powerpoint/2010/main" val="664046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568891-DE84-4836-947A-69DE92F784AF}" type="datetimeFigureOut">
              <a:rPr lang="ar-SA" smtClean="0"/>
              <a:t>12/10/1446</a:t>
            </a:fld>
            <a:endParaRPr lang="ar-S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4CB5F1-678B-4F28-AEB7-054B5F184AE6}" type="slidenum">
              <a:rPr lang="ar-SA" smtClean="0"/>
              <a:t>‹N°›</a:t>
            </a:fld>
            <a:endParaRPr lang="ar-SA"/>
          </a:p>
        </p:txBody>
      </p:sp>
    </p:spTree>
    <p:extLst>
      <p:ext uri="{BB962C8B-B14F-4D97-AF65-F5344CB8AC3E}">
        <p14:creationId xmlns:p14="http://schemas.microsoft.com/office/powerpoint/2010/main" val="337568402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65017" y="3535601"/>
            <a:ext cx="11208328" cy="3477875"/>
          </a:xfrm>
          <a:prstGeom prst="rect">
            <a:avLst/>
          </a:prstGeom>
        </p:spPr>
        <p:txBody>
          <a:bodyPr wrap="square">
            <a:spAutoFit/>
          </a:bodyPr>
          <a:lstStyle/>
          <a:p>
            <a:r>
              <a:rPr lang="ar-SA" sz="4400" dirty="0" smtClean="0"/>
              <a:t/>
            </a:r>
            <a:br>
              <a:rPr lang="ar-SA" sz="4400" dirty="0" smtClean="0"/>
            </a:br>
            <a:r>
              <a:rPr lang="ar-SA" sz="4400" dirty="0" smtClean="0"/>
              <a:t>سلام الله عليكم طلبتي الأعزاء في إطار تطبيقات مبدا فصل السلط سنتعرف في هذا المحور إلى نوع يتعلق بالفصل الجامد للسلطات </a:t>
            </a:r>
            <a:r>
              <a:rPr lang="ar-SA" sz="4400" b="1" dirty="0" smtClean="0"/>
              <a:t>الذي نجده يتجلى في </a:t>
            </a:r>
            <a:r>
              <a:rPr lang="ar-TN" sz="4400" b="1" dirty="0" smtClean="0"/>
              <a:t>النظام الرئاسي</a:t>
            </a:r>
            <a:r>
              <a:rPr lang="fr-FR" sz="4400" b="1" dirty="0" smtClean="0"/>
              <a:t/>
            </a:r>
            <a:br>
              <a:rPr lang="fr-FR" sz="4400" b="1" dirty="0" smtClean="0"/>
            </a:br>
            <a:endParaRPr lang="ar-SA" sz="4400" dirty="0"/>
          </a:p>
        </p:txBody>
      </p:sp>
    </p:spTree>
    <p:extLst>
      <p:ext uri="{BB962C8B-B14F-4D97-AF65-F5344CB8AC3E}">
        <p14:creationId xmlns:p14="http://schemas.microsoft.com/office/powerpoint/2010/main" val="22352037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2299855"/>
            <a:ext cx="12192000" cy="5262979"/>
          </a:xfrm>
          <a:prstGeom prst="rect">
            <a:avLst/>
          </a:prstGeom>
          <a:noFill/>
        </p:spPr>
        <p:txBody>
          <a:bodyPr wrap="square" rtlCol="0">
            <a:spAutoFit/>
          </a:bodyPr>
          <a:lstStyle/>
          <a:p>
            <a:pPr algn="just" rtl="1"/>
            <a:r>
              <a:rPr lang="ar-SA" sz="4800" b="1" dirty="0" smtClean="0"/>
              <a:t>أما </a:t>
            </a:r>
            <a:r>
              <a:rPr lang="ar-TN" sz="4800" b="1" dirty="0" smtClean="0"/>
              <a:t>على </a:t>
            </a:r>
            <a:r>
              <a:rPr lang="ar-TN" sz="4800" b="1" dirty="0" smtClean="0"/>
              <a:t>مستوى السلطة التنفيذية: </a:t>
            </a:r>
            <a:endParaRPr lang="fr-FR" sz="4800" b="1" dirty="0" smtClean="0"/>
          </a:p>
          <a:p>
            <a:pPr algn="just" rtl="1"/>
            <a:r>
              <a:rPr lang="ar-SA" sz="4800" dirty="0" smtClean="0"/>
              <a:t>تتمثل أهم ركائز النظام الرئاسي على مستوى </a:t>
            </a:r>
            <a:r>
              <a:rPr lang="ar-SA" sz="4800" dirty="0" smtClean="0"/>
              <a:t>هذه السلطة فيما </a:t>
            </a:r>
            <a:r>
              <a:rPr lang="ar-SA" sz="4800" dirty="0" smtClean="0"/>
              <a:t>يلي: </a:t>
            </a:r>
            <a:endParaRPr lang="fr-FR" sz="4800" dirty="0" smtClean="0"/>
          </a:p>
          <a:p>
            <a:pPr algn="just" rtl="1"/>
            <a:r>
              <a:rPr lang="ar-TN" sz="4800" b="1" dirty="0" smtClean="0"/>
              <a:t>أولا: وحدة السلطة التنفيذية </a:t>
            </a:r>
            <a:endParaRPr lang="fr-FR" sz="4800" b="1" dirty="0" smtClean="0"/>
          </a:p>
          <a:p>
            <a:pPr algn="just" rtl="1"/>
            <a:r>
              <a:rPr lang="ar-SA" sz="4800" dirty="0" smtClean="0"/>
              <a:t>ينتخب رئيس الدولة من طرف الشعب مباشرة، فالرئيس هو في </a:t>
            </a:r>
            <a:r>
              <a:rPr lang="ar-SA" sz="4800" dirty="0" smtClean="0"/>
              <a:t>الآن </a:t>
            </a:r>
            <a:r>
              <a:rPr lang="ar-SA" sz="4800" dirty="0" smtClean="0"/>
              <a:t>رئيس الدولة ورئيس الحكومة. </a:t>
            </a:r>
            <a:endParaRPr lang="fr-FR" sz="4800" dirty="0" smtClean="0"/>
          </a:p>
          <a:p>
            <a:pPr algn="just" rtl="1"/>
            <a:endParaRPr lang="fr-FR" sz="4800" dirty="0"/>
          </a:p>
        </p:txBody>
      </p:sp>
    </p:spTree>
    <p:extLst>
      <p:ext uri="{BB962C8B-B14F-4D97-AF65-F5344CB8AC3E}">
        <p14:creationId xmlns:p14="http://schemas.microsoft.com/office/powerpoint/2010/main" val="12297623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10835" y="3433583"/>
            <a:ext cx="11859491" cy="4247317"/>
          </a:xfrm>
          <a:prstGeom prst="rect">
            <a:avLst/>
          </a:prstGeom>
          <a:noFill/>
        </p:spPr>
        <p:txBody>
          <a:bodyPr wrap="square" rtlCol="0">
            <a:spAutoFit/>
          </a:bodyPr>
          <a:lstStyle/>
          <a:p>
            <a:pPr algn="just" rtl="1"/>
            <a:r>
              <a:rPr lang="ar-SA" sz="5400" dirty="0" smtClean="0"/>
              <a:t>يعتبر رئيس الدولة على قدم المساواة مع البرلمان، لأنه يستمد قوته من الشعب الذي قام بانتخابه وليس البرلمان، كذلك فإن مبدأ التوازن والمساواة هو الذي يمنع محاسبة الوزراء عن أعمالهم أمام </a:t>
            </a:r>
            <a:r>
              <a:rPr lang="ar-SA" sz="5400" dirty="0" err="1" smtClean="0"/>
              <a:t>البرلمان.</a:t>
            </a:r>
            <a:r>
              <a:rPr lang="ar-SA" sz="5400" dirty="0" smtClean="0"/>
              <a:t> </a:t>
            </a:r>
            <a:endParaRPr lang="fr-FR" sz="5400" dirty="0" smtClean="0"/>
          </a:p>
          <a:p>
            <a:pPr algn="just" rtl="1"/>
            <a:endParaRPr lang="fr-FR" sz="5400" dirty="0"/>
          </a:p>
        </p:txBody>
      </p:sp>
    </p:spTree>
    <p:extLst>
      <p:ext uri="{BB962C8B-B14F-4D97-AF65-F5344CB8AC3E}">
        <p14:creationId xmlns:p14="http://schemas.microsoft.com/office/powerpoint/2010/main" val="37223545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10836" y="3117272"/>
            <a:ext cx="11957325" cy="4524315"/>
          </a:xfrm>
          <a:prstGeom prst="rect">
            <a:avLst/>
          </a:prstGeom>
          <a:noFill/>
        </p:spPr>
        <p:txBody>
          <a:bodyPr wrap="square" rtlCol="0">
            <a:spAutoFit/>
          </a:bodyPr>
          <a:lstStyle/>
          <a:p>
            <a:pPr algn="just" rtl="1"/>
            <a:r>
              <a:rPr lang="ar-TN" sz="4800" b="1" dirty="0" smtClean="0"/>
              <a:t>ثانيا: عدم مسؤولية الوزراء</a:t>
            </a:r>
            <a:endParaRPr lang="fr-FR" sz="4800" b="1" dirty="0" smtClean="0"/>
          </a:p>
          <a:p>
            <a:pPr algn="just" rtl="1"/>
            <a:r>
              <a:rPr lang="ar-SA" sz="4800" dirty="0" smtClean="0"/>
              <a:t>يخضعون مباشرة لرئيس الدولة، هو وحده الذي يعينهم ويقيلهم، فالوزير </a:t>
            </a:r>
            <a:r>
              <a:rPr lang="ar-SA" sz="4800" dirty="0" err="1" smtClean="0"/>
              <a:t>مسؤول</a:t>
            </a:r>
            <a:r>
              <a:rPr lang="ar-SA" sz="4800" dirty="0" smtClean="0"/>
              <a:t> عن أعماله أمام الرئيس وحده لأنه لا وجود لمسؤولية جماعية </a:t>
            </a:r>
            <a:r>
              <a:rPr lang="ar-SA" sz="4800" dirty="0" err="1" smtClean="0"/>
              <a:t>للوزراء.</a:t>
            </a:r>
            <a:r>
              <a:rPr lang="ar-SA" sz="4800" dirty="0" smtClean="0"/>
              <a:t> فليس للوزراء سلطة سياسية خاصة بهم بل إنهم فقط مستشارو للرئيس</a:t>
            </a:r>
            <a:endParaRPr lang="fr-FR" sz="4800" dirty="0" smtClean="0"/>
          </a:p>
          <a:p>
            <a:pPr algn="just" rtl="1"/>
            <a:endParaRPr lang="fr-FR" sz="4800" dirty="0"/>
          </a:p>
        </p:txBody>
      </p:sp>
    </p:spTree>
    <p:extLst>
      <p:ext uri="{BB962C8B-B14F-4D97-AF65-F5344CB8AC3E}">
        <p14:creationId xmlns:p14="http://schemas.microsoft.com/office/powerpoint/2010/main" val="8364388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3072348"/>
            <a:ext cx="12192000" cy="3785652"/>
          </a:xfrm>
          <a:prstGeom prst="rect">
            <a:avLst/>
          </a:prstGeom>
          <a:noFill/>
        </p:spPr>
        <p:txBody>
          <a:bodyPr wrap="square" rtlCol="0">
            <a:spAutoFit/>
          </a:bodyPr>
          <a:lstStyle/>
          <a:p>
            <a:pPr algn="just" rtl="1"/>
            <a:r>
              <a:rPr lang="ar-TN" sz="4800" b="1" dirty="0" smtClean="0"/>
              <a:t>ثالثا: استقلال الرئيس المنتخب بمباشرة السلطة التنفيذية</a:t>
            </a:r>
            <a:endParaRPr lang="fr-FR" sz="4800" b="1" dirty="0" smtClean="0"/>
          </a:p>
          <a:p>
            <a:pPr algn="just" rtl="1"/>
            <a:r>
              <a:rPr lang="ar-SA" sz="4800" dirty="0" smtClean="0"/>
              <a:t>السلطة التنفيذية، هي حكرا على الرئيس وحده، وذلك نتيجة لانتخابه المباشر من قبل الشعب وهو الذي يقوم بتعيين </a:t>
            </a:r>
            <a:r>
              <a:rPr lang="ar-SA" sz="4800" dirty="0" smtClean="0"/>
              <a:t>مستشاريه </a:t>
            </a:r>
            <a:r>
              <a:rPr lang="ar-SA" sz="4800" dirty="0" smtClean="0"/>
              <a:t>ورؤساء الوكالات والهيئات العامة وكبار الدبلوماسيين،</a:t>
            </a:r>
            <a:endParaRPr lang="fr-FR" sz="4800" dirty="0"/>
          </a:p>
        </p:txBody>
      </p:sp>
    </p:spTree>
    <p:extLst>
      <p:ext uri="{BB962C8B-B14F-4D97-AF65-F5344CB8AC3E}">
        <p14:creationId xmlns:p14="http://schemas.microsoft.com/office/powerpoint/2010/main" val="22196341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2804587"/>
            <a:ext cx="12053455" cy="4247317"/>
          </a:xfrm>
          <a:prstGeom prst="rect">
            <a:avLst/>
          </a:prstGeom>
          <a:noFill/>
        </p:spPr>
        <p:txBody>
          <a:bodyPr wrap="square" rtlCol="0">
            <a:spAutoFit/>
          </a:bodyPr>
          <a:lstStyle/>
          <a:p>
            <a:pPr algn="just" rtl="1"/>
            <a:r>
              <a:rPr lang="ar-SA" sz="5400" dirty="0" smtClean="0"/>
              <a:t>كما يستقل الرئيس بوضع السياسات العامة للدولة الخارجية والداخلية، وهو الذي يقوم بمراقبه جهازه التنفيذي على طريقة تنفيذه لسياساته، وهو القائد الأعلى للقوات المسلحة </a:t>
            </a:r>
            <a:r>
              <a:rPr lang="ar-SA" sz="5400" dirty="0" err="1" smtClean="0"/>
              <a:t>والمسؤول</a:t>
            </a:r>
            <a:r>
              <a:rPr lang="ar-SA" sz="5400" dirty="0" smtClean="0"/>
              <a:t> عن </a:t>
            </a:r>
            <a:r>
              <a:rPr lang="ar-SA" sz="5400" dirty="0" err="1" smtClean="0"/>
              <a:t>تنظيمها.</a:t>
            </a:r>
            <a:r>
              <a:rPr lang="ar-SA" sz="5400" dirty="0" smtClean="0"/>
              <a:t> </a:t>
            </a:r>
            <a:endParaRPr lang="fr-FR" sz="5400" dirty="0" smtClean="0"/>
          </a:p>
          <a:p>
            <a:pPr algn="just" rtl="1"/>
            <a:endParaRPr lang="fr-FR" sz="5400" dirty="0"/>
          </a:p>
        </p:txBody>
      </p:sp>
    </p:spTree>
    <p:extLst>
      <p:ext uri="{BB962C8B-B14F-4D97-AF65-F5344CB8AC3E}">
        <p14:creationId xmlns:p14="http://schemas.microsoft.com/office/powerpoint/2010/main" val="19046941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47395" y="2919949"/>
            <a:ext cx="11577711" cy="3785652"/>
          </a:xfrm>
          <a:prstGeom prst="rect">
            <a:avLst/>
          </a:prstGeom>
          <a:noFill/>
        </p:spPr>
        <p:txBody>
          <a:bodyPr wrap="square" rtlCol="0">
            <a:spAutoFit/>
          </a:bodyPr>
          <a:lstStyle/>
          <a:p>
            <a:pPr algn="just" rtl="1"/>
            <a:r>
              <a:rPr lang="ar-TN" sz="4800" b="1" dirty="0" smtClean="0"/>
              <a:t>رابعا: عدم مسؤولية الجهاز التنفيذي ككل أمام البرلمان </a:t>
            </a:r>
            <a:endParaRPr lang="fr-FR" sz="4800" b="1" dirty="0" smtClean="0"/>
          </a:p>
          <a:p>
            <a:pPr algn="just" rtl="1"/>
            <a:r>
              <a:rPr lang="ar-SA" sz="4800" dirty="0" smtClean="0"/>
              <a:t> إن رئيس الدولة غير مسؤول سياسيا أمام البرلمان، كما لا يجوز محاسبة الوزراء عن عملهم أمام البرلمان، لأنهم مسؤولون أمام رئيس الدولة فقط، كذلك لا يكون للسلطة التنفيذية أي دور في الوظيفة التشريعية، </a:t>
            </a:r>
            <a:endParaRPr lang="fr-FR" sz="4800" dirty="0"/>
          </a:p>
        </p:txBody>
      </p:sp>
    </p:spTree>
    <p:extLst>
      <p:ext uri="{BB962C8B-B14F-4D97-AF65-F5344CB8AC3E}">
        <p14:creationId xmlns:p14="http://schemas.microsoft.com/office/powerpoint/2010/main" val="36664523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90945" y="2689914"/>
            <a:ext cx="11746310" cy="5233059"/>
          </a:xfrm>
          <a:prstGeom prst="rect">
            <a:avLst/>
          </a:prstGeom>
          <a:noFill/>
        </p:spPr>
        <p:txBody>
          <a:bodyPr wrap="square" rtlCol="0">
            <a:spAutoFit/>
          </a:bodyPr>
          <a:lstStyle/>
          <a:p>
            <a:pPr algn="just" rtl="1"/>
            <a:r>
              <a:rPr lang="ar-SA" sz="5400" b="1" dirty="0" smtClean="0"/>
              <a:t>أما بخصوص العلاقة </a:t>
            </a:r>
            <a:r>
              <a:rPr lang="ar-SA" sz="5400" b="1" dirty="0" smtClean="0"/>
              <a:t>بين السلطات </a:t>
            </a:r>
            <a:endParaRPr lang="fr-FR" sz="5400" dirty="0" smtClean="0"/>
          </a:p>
          <a:p>
            <a:pPr algn="just" rtl="1"/>
            <a:r>
              <a:rPr lang="ar-SA" sz="5400" dirty="0" smtClean="0"/>
              <a:t>يملك البرلمان بعض الوسائل لمراقبة العمل السياسي لرئيس الدولة الذي يمكن أن يوجه له اتهام الذي يؤدي إلى استقالته، وغير ذلك فإن الرئيس غير </a:t>
            </a:r>
            <a:r>
              <a:rPr lang="ar-SA" sz="5400" dirty="0" err="1" smtClean="0"/>
              <a:t>مسؤول</a:t>
            </a:r>
            <a:r>
              <a:rPr lang="ar-SA" sz="5400" dirty="0" smtClean="0"/>
              <a:t> سياسيا</a:t>
            </a:r>
            <a:r>
              <a:rPr lang="en-US" sz="5400" dirty="0" smtClean="0"/>
              <a:t>. </a:t>
            </a:r>
            <a:endParaRPr lang="fr-FR" sz="5400" dirty="0" smtClean="0"/>
          </a:p>
          <a:p>
            <a:pPr algn="just" rtl="1"/>
            <a:endParaRPr lang="fr-FR" sz="5400" dirty="0"/>
          </a:p>
        </p:txBody>
      </p:sp>
    </p:spTree>
    <p:extLst>
      <p:ext uri="{BB962C8B-B14F-4D97-AF65-F5344CB8AC3E}">
        <p14:creationId xmlns:p14="http://schemas.microsoft.com/office/powerpoint/2010/main" val="16391667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51300" y="3016455"/>
            <a:ext cx="11816009" cy="4524315"/>
          </a:xfrm>
          <a:prstGeom prst="rect">
            <a:avLst/>
          </a:prstGeom>
          <a:noFill/>
        </p:spPr>
        <p:txBody>
          <a:bodyPr wrap="square" rtlCol="0">
            <a:spAutoFit/>
          </a:bodyPr>
          <a:lstStyle/>
          <a:p>
            <a:pPr algn="just" rtl="1"/>
            <a:r>
              <a:rPr lang="ar-SA" sz="4800" dirty="0" smtClean="0"/>
              <a:t>وقد تأثرت النظم الرئاسية في أمريكا اللاتينية، إضافة إلى الدستور الأمريكي، بالدستور الفرنسي للجمهورية </a:t>
            </a:r>
            <a:r>
              <a:rPr lang="ar-SA" sz="4800" dirty="0" err="1" smtClean="0"/>
              <a:t>الثالثة.</a:t>
            </a:r>
            <a:r>
              <a:rPr lang="ar-SA" sz="4800" dirty="0" smtClean="0"/>
              <a:t> ولذلك  تم اعتماد بعض الوسائل التي تعد من تقنيات النظام </a:t>
            </a:r>
            <a:r>
              <a:rPr lang="ar-SA" sz="4800" dirty="0" err="1" smtClean="0"/>
              <a:t>البرلماني.</a:t>
            </a:r>
            <a:r>
              <a:rPr lang="ar-SA" sz="4800" dirty="0" smtClean="0"/>
              <a:t> ومن ذلك مثول الوزراء أمام المجلس للإجابة عن الأسئلة الموجهة إليهم وتقديمهم لتقرير سنوي حول </a:t>
            </a:r>
            <a:r>
              <a:rPr lang="ar-SA" sz="4800" dirty="0" err="1" smtClean="0"/>
              <a:t>نشاطهم،</a:t>
            </a:r>
            <a:r>
              <a:rPr lang="ar-SA" sz="4800" dirty="0" smtClean="0"/>
              <a:t> </a:t>
            </a:r>
            <a:endParaRPr lang="fr-FR" sz="4800" dirty="0" smtClean="0"/>
          </a:p>
          <a:p>
            <a:pPr algn="just" rtl="1"/>
            <a:endParaRPr lang="fr-FR" sz="4800" dirty="0"/>
          </a:p>
        </p:txBody>
      </p:sp>
    </p:spTree>
    <p:extLst>
      <p:ext uri="{BB962C8B-B14F-4D97-AF65-F5344CB8AC3E}">
        <p14:creationId xmlns:p14="http://schemas.microsoft.com/office/powerpoint/2010/main" val="18444207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02310" y="1779687"/>
            <a:ext cx="11840308" cy="5078313"/>
          </a:xfrm>
          <a:prstGeom prst="rect">
            <a:avLst/>
          </a:prstGeom>
          <a:noFill/>
        </p:spPr>
        <p:txBody>
          <a:bodyPr wrap="square" rtlCol="0">
            <a:spAutoFit/>
          </a:bodyPr>
          <a:lstStyle/>
          <a:p>
            <a:pPr algn="just" rtl="1"/>
            <a:r>
              <a:rPr lang="ar-SA" sz="5400" b="1" dirty="0" smtClean="0"/>
              <a:t>ثانيا</a:t>
            </a:r>
            <a:r>
              <a:rPr lang="ar-TN" sz="5400" b="1" dirty="0" smtClean="0"/>
              <a:t>: تطبيق النظام الرئاسي في الولايات المتحدة الأمريكية</a:t>
            </a:r>
            <a:endParaRPr lang="fr-FR" sz="5400" b="1" dirty="0" smtClean="0"/>
          </a:p>
          <a:p>
            <a:pPr algn="just" rtl="1"/>
            <a:r>
              <a:rPr lang="ar-SA" sz="5400" dirty="0" smtClean="0"/>
              <a:t>يعتبر النظام الدستوري للولايات المتحدة الأمريكية المثال التقليدي البارز للنظام الرئاسي</a:t>
            </a:r>
            <a:r>
              <a:rPr lang="ar-MA" sz="5400" dirty="0" err="1" smtClean="0"/>
              <a:t>،</a:t>
            </a:r>
            <a:r>
              <a:rPr lang="ar-MA" sz="5400" dirty="0" smtClean="0"/>
              <a:t> </a:t>
            </a:r>
            <a:r>
              <a:rPr lang="ar-SA" sz="5400" dirty="0" smtClean="0"/>
              <a:t>إذ نشأ وترعرع وتحددت خصائصه في هذه الدولة، حيث يرجع مصدره التاريخي إلى الدستور الأمريكي لسنة 1787</a:t>
            </a:r>
            <a:r>
              <a:rPr lang="ar-MA" sz="5400" dirty="0" smtClean="0"/>
              <a:t>، </a:t>
            </a:r>
            <a:endParaRPr lang="fr-FR" sz="5400" dirty="0"/>
          </a:p>
        </p:txBody>
      </p:sp>
    </p:spTree>
    <p:extLst>
      <p:ext uri="{BB962C8B-B14F-4D97-AF65-F5344CB8AC3E}">
        <p14:creationId xmlns:p14="http://schemas.microsoft.com/office/powerpoint/2010/main" val="19776923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21673" y="1907239"/>
            <a:ext cx="11827519" cy="5078313"/>
          </a:xfrm>
          <a:prstGeom prst="rect">
            <a:avLst/>
          </a:prstGeom>
          <a:noFill/>
        </p:spPr>
        <p:txBody>
          <a:bodyPr wrap="square" rtlCol="0">
            <a:spAutoFit/>
          </a:bodyPr>
          <a:lstStyle/>
          <a:p>
            <a:pPr algn="just" rtl="1"/>
            <a:r>
              <a:rPr lang="ar-SA" sz="5400" dirty="0" smtClean="0"/>
              <a:t>لذا أخذ الدستور الأمريكي بمبدأ فصل السلط بمفهوم الفصل الجامد القائم على نظام الرقابة المتبادلةـ وإن لم ينص على ذلك صراحة في أي موضع من الدستور- ويفهم من خلال توزيع الاختصاصات الدستورية على ثلاث سلطات مستقلة هي: التنفيذية والتشريعية والقضائية،</a:t>
            </a:r>
            <a:endParaRPr lang="fr-FR" sz="5400" dirty="0"/>
          </a:p>
        </p:txBody>
      </p:sp>
    </p:spTree>
    <p:extLst>
      <p:ext uri="{BB962C8B-B14F-4D97-AF65-F5344CB8AC3E}">
        <p14:creationId xmlns:p14="http://schemas.microsoft.com/office/powerpoint/2010/main" val="37707532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90946" y="3615398"/>
            <a:ext cx="12192000" cy="3416320"/>
          </a:xfrm>
          <a:prstGeom prst="rect">
            <a:avLst/>
          </a:prstGeom>
          <a:noFill/>
        </p:spPr>
        <p:txBody>
          <a:bodyPr wrap="square" rtlCol="0">
            <a:spAutoFit/>
          </a:bodyPr>
          <a:lstStyle/>
          <a:p>
            <a:pPr algn="just" rtl="1"/>
            <a:r>
              <a:rPr lang="ar-SA" sz="5400" dirty="0" err="1" smtClean="0"/>
              <a:t>وهوالنظام</a:t>
            </a:r>
            <a:r>
              <a:rPr lang="ar-SA" sz="5400" dirty="0" smtClean="0"/>
              <a:t> </a:t>
            </a:r>
            <a:r>
              <a:rPr lang="ar-SA" sz="5400" dirty="0" smtClean="0"/>
              <a:t>الذي يعمل على الفصل المطلق للسلطات، حيث توجد سلطة تنفيذية يستقل بها رئيس الدولة وحده بوظيفتها، وسلطة تشريعية تباشر وحدها الوظيفة التشريعية، </a:t>
            </a:r>
            <a:endParaRPr lang="fr-FR" sz="5400" dirty="0"/>
          </a:p>
        </p:txBody>
      </p:sp>
    </p:spTree>
    <p:extLst>
      <p:ext uri="{BB962C8B-B14F-4D97-AF65-F5344CB8AC3E}">
        <p14:creationId xmlns:p14="http://schemas.microsoft.com/office/powerpoint/2010/main" val="41195343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758377" y="2940148"/>
            <a:ext cx="10916529" cy="2585323"/>
          </a:xfrm>
          <a:prstGeom prst="rect">
            <a:avLst/>
          </a:prstGeom>
          <a:noFill/>
        </p:spPr>
        <p:txBody>
          <a:bodyPr wrap="square" rtlCol="0">
            <a:spAutoFit/>
          </a:bodyPr>
          <a:lstStyle/>
          <a:p>
            <a:pPr algn="just" rtl="1"/>
            <a:r>
              <a:rPr lang="ar-SA" sz="5400" dirty="0" smtClean="0"/>
              <a:t>وفي ما يلي عرض للهيئات الدستورية المركزية في الولايات المتحدة الأمريكية: </a:t>
            </a:r>
            <a:endParaRPr lang="fr-FR" sz="5400" dirty="0" smtClean="0"/>
          </a:p>
          <a:p>
            <a:pPr algn="just" rtl="1"/>
            <a:endParaRPr lang="fr-FR" sz="5400" dirty="0"/>
          </a:p>
        </p:txBody>
      </p:sp>
    </p:spTree>
    <p:extLst>
      <p:ext uri="{BB962C8B-B14F-4D97-AF65-F5344CB8AC3E}">
        <p14:creationId xmlns:p14="http://schemas.microsoft.com/office/powerpoint/2010/main" val="14121898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87927" y="2610683"/>
            <a:ext cx="11562577" cy="4247317"/>
          </a:xfrm>
          <a:prstGeom prst="rect">
            <a:avLst/>
          </a:prstGeom>
          <a:noFill/>
        </p:spPr>
        <p:txBody>
          <a:bodyPr wrap="square" rtlCol="0">
            <a:spAutoFit/>
          </a:bodyPr>
          <a:lstStyle/>
          <a:p>
            <a:pPr algn="just" rtl="1"/>
            <a:r>
              <a:rPr lang="ar-SA" sz="5400" b="1" dirty="0" smtClean="0"/>
              <a:t>1</a:t>
            </a:r>
            <a:r>
              <a:rPr lang="ar-TN" sz="5400" b="1" dirty="0" smtClean="0"/>
              <a:t>: </a:t>
            </a:r>
            <a:r>
              <a:rPr lang="ar-TN" sz="5400" b="1" dirty="0" smtClean="0"/>
              <a:t>الرئيس</a:t>
            </a:r>
            <a:r>
              <a:rPr lang="ar-SA" sz="5400" b="1" dirty="0"/>
              <a:t> </a:t>
            </a:r>
            <a:r>
              <a:rPr lang="ar-SA" sz="5400" dirty="0" smtClean="0"/>
              <a:t>هو </a:t>
            </a:r>
            <a:r>
              <a:rPr lang="ar-SA" sz="5400" dirty="0" smtClean="0"/>
              <a:t>أقوى رجل في الدولة وهو زعيم الأمة المنتخب، وقد أراد واضعوا دستور 1787 في مؤتمر فيلادلفيا أن يكون الرئيس قويا ليس فقط بانتخابه عن طريق الشعب ومندوب الشعب،</a:t>
            </a:r>
            <a:r>
              <a:rPr lang="ar-MA" sz="5400" dirty="0" smtClean="0"/>
              <a:t> </a:t>
            </a:r>
            <a:r>
              <a:rPr lang="ar-SA" sz="5400" dirty="0" smtClean="0"/>
              <a:t>بل يعتبر قويا بسلطته وامتيازاته الدستورية،  </a:t>
            </a:r>
            <a:endParaRPr lang="fr-FR" sz="5400" dirty="0"/>
          </a:p>
        </p:txBody>
      </p:sp>
    </p:spTree>
    <p:extLst>
      <p:ext uri="{BB962C8B-B14F-4D97-AF65-F5344CB8AC3E}">
        <p14:creationId xmlns:p14="http://schemas.microsoft.com/office/powerpoint/2010/main" val="42560749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38545" y="2610683"/>
            <a:ext cx="12053455" cy="4247317"/>
          </a:xfrm>
          <a:prstGeom prst="rect">
            <a:avLst/>
          </a:prstGeom>
          <a:noFill/>
        </p:spPr>
        <p:txBody>
          <a:bodyPr wrap="square" rtlCol="0">
            <a:spAutoFit/>
          </a:bodyPr>
          <a:lstStyle/>
          <a:p>
            <a:pPr algn="just" rtl="1"/>
            <a:r>
              <a:rPr lang="ar-SA" sz="5400" dirty="0" smtClean="0"/>
              <a:t> </a:t>
            </a:r>
            <a:r>
              <a:rPr lang="ar-SA" sz="5400" dirty="0" smtClean="0"/>
              <a:t>فهو رئيس السلطة التنفيذية اسما وفعلا ويمارسها بنفسه بمساعدة </a:t>
            </a:r>
            <a:r>
              <a:rPr lang="ar-TN" sz="5400" dirty="0" smtClean="0"/>
              <a:t>ك</a:t>
            </a:r>
            <a:r>
              <a:rPr lang="ar-SA" sz="5400" dirty="0" smtClean="0"/>
              <a:t>تاب دولة تابعين له وليس لهم استقلال عن الرئيس، كما يعتبر أيضا القائد العام للقوات المسلحة  كما يضطلع بالسياسة العامة للدولة في الداخل والخارج إلى جانب اختصاصات أخرى</a:t>
            </a:r>
            <a:endParaRPr lang="fr-FR" sz="5400" dirty="0"/>
          </a:p>
        </p:txBody>
      </p:sp>
    </p:spTree>
    <p:extLst>
      <p:ext uri="{BB962C8B-B14F-4D97-AF65-F5344CB8AC3E}">
        <p14:creationId xmlns:p14="http://schemas.microsoft.com/office/powerpoint/2010/main" val="15420281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كيف يتم الإعلان عن الفائز في الانتخابات الرئاسية الأميركية؟ | الحرة"/>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474" y="0"/>
            <a:ext cx="11901268"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65621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18655" y="2333685"/>
            <a:ext cx="11705174" cy="3785652"/>
          </a:xfrm>
          <a:prstGeom prst="rect">
            <a:avLst/>
          </a:prstGeom>
          <a:noFill/>
        </p:spPr>
        <p:txBody>
          <a:bodyPr wrap="square" rtlCol="0">
            <a:spAutoFit/>
          </a:bodyPr>
          <a:lstStyle/>
          <a:p>
            <a:pPr algn="just" rtl="1"/>
            <a:r>
              <a:rPr lang="ar-SA" sz="4800" dirty="0" smtClean="0"/>
              <a:t>عملية </a:t>
            </a:r>
            <a:r>
              <a:rPr lang="ar-SA" sz="4800" dirty="0" smtClean="0"/>
              <a:t>الانتخاب يكتنفها كثير من التعقيد على أساس أن هناك </a:t>
            </a:r>
            <a:r>
              <a:rPr lang="ar-SA" sz="4800" dirty="0" smtClean="0"/>
              <a:t>مراحل</a:t>
            </a:r>
            <a:r>
              <a:rPr lang="ar-SA" sz="4800" dirty="0" smtClean="0"/>
              <a:t>: </a:t>
            </a:r>
            <a:endParaRPr lang="fr-FR" sz="4800" dirty="0" smtClean="0"/>
          </a:p>
          <a:p>
            <a:pPr marL="685800" indent="-685800" algn="just" rtl="1">
              <a:buFontTx/>
              <a:buChar char="-"/>
            </a:pPr>
            <a:r>
              <a:rPr lang="ar-SA" sz="4800" dirty="0" smtClean="0"/>
              <a:t>المرحلة الأولى الانتخابات التمهيدية لدى الأحزاب السياسية يروج مترشحو الانتخابات لبرنامجهم لتأييد الأعضاء</a:t>
            </a:r>
          </a:p>
        </p:txBody>
      </p:sp>
    </p:spTree>
    <p:extLst>
      <p:ext uri="{BB962C8B-B14F-4D97-AF65-F5344CB8AC3E}">
        <p14:creationId xmlns:p14="http://schemas.microsoft.com/office/powerpoint/2010/main" val="15902144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498762" y="2133456"/>
            <a:ext cx="11499273" cy="1655762"/>
          </a:xfrm>
        </p:spPr>
        <p:txBody>
          <a:bodyPr>
            <a:noAutofit/>
          </a:bodyPr>
          <a:lstStyle/>
          <a:p>
            <a:r>
              <a:rPr lang="ar-SA" sz="6600" dirty="0" smtClean="0"/>
              <a:t>المرحلة الموالية هو المؤتمر الحزبي لاختيار المرشح النهائي كما يستم اختيار </a:t>
            </a:r>
            <a:r>
              <a:rPr lang="ar-SA" sz="6600" dirty="0" err="1" smtClean="0"/>
              <a:t>ناءبه</a:t>
            </a:r>
            <a:r>
              <a:rPr lang="ar-SA" sz="6600" dirty="0" smtClean="0"/>
              <a:t> بعد ذلك يجري المترشح حملات انتخابية في كل الولايات للحصول على الدعم الشعبي</a:t>
            </a:r>
            <a:endParaRPr lang="ar-SA" sz="6600" dirty="0"/>
          </a:p>
        </p:txBody>
      </p:sp>
    </p:spTree>
    <p:extLst>
      <p:ext uri="{BB962C8B-B14F-4D97-AF65-F5344CB8AC3E}">
        <p14:creationId xmlns:p14="http://schemas.microsoft.com/office/powerpoint/2010/main" val="17715867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842691"/>
            <a:ext cx="11485418" cy="3785652"/>
          </a:xfrm>
          <a:prstGeom prst="rect">
            <a:avLst/>
          </a:prstGeom>
        </p:spPr>
        <p:txBody>
          <a:bodyPr wrap="square">
            <a:spAutoFit/>
          </a:bodyPr>
          <a:lstStyle/>
          <a:p>
            <a:pPr marL="685800" indent="-685800" algn="just">
              <a:buFontTx/>
              <a:buChar char="-"/>
            </a:pPr>
            <a:r>
              <a:rPr lang="ar-SA" sz="4800" dirty="0" smtClean="0"/>
              <a:t>المرحلة الثالثة  يجتمع كل حزب في كل ولاية ويقومون باختيار مندوبين لهم. ثم يجتمع المندوبين في مؤتمر وطني ليختاروا مرشحا واحدا ونائبا له، وتجري هذه الخطوة فيما بين شهري مارس ويونيو من العام الذي تتم فيه الانتخابات،</a:t>
            </a:r>
            <a:endParaRPr lang="fr-FR" sz="4800" dirty="0"/>
          </a:p>
        </p:txBody>
      </p:sp>
    </p:spTree>
    <p:extLst>
      <p:ext uri="{BB962C8B-B14F-4D97-AF65-F5344CB8AC3E}">
        <p14:creationId xmlns:p14="http://schemas.microsoft.com/office/powerpoint/2010/main" val="25176949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6898" y="2610683"/>
            <a:ext cx="11563643" cy="3416320"/>
          </a:xfrm>
          <a:prstGeom prst="rect">
            <a:avLst/>
          </a:prstGeom>
        </p:spPr>
        <p:txBody>
          <a:bodyPr wrap="square">
            <a:spAutoFit/>
          </a:bodyPr>
          <a:lstStyle/>
          <a:p>
            <a:pPr algn="just" rtl="1"/>
            <a:r>
              <a:rPr lang="ar-SA" sz="5400" dirty="0" smtClean="0"/>
              <a:t>المرحلة </a:t>
            </a:r>
            <a:r>
              <a:rPr lang="ar-SA" sz="5400" dirty="0" smtClean="0"/>
              <a:t>الرابعة  </a:t>
            </a:r>
            <a:r>
              <a:rPr lang="ar-SA" sz="5400" dirty="0" smtClean="0"/>
              <a:t>يتم بداية انتخاب المندوبين أو الناخبين الكبار من طرف الشعب الأمريكي، ويكون عدد هؤلاء مساويا لعدد أعضاء كل ولاية في الكونغرس، </a:t>
            </a:r>
            <a:endParaRPr lang="fr-FR" sz="5400" dirty="0"/>
          </a:p>
        </p:txBody>
      </p:sp>
    </p:spTree>
    <p:extLst>
      <p:ext uri="{BB962C8B-B14F-4D97-AF65-F5344CB8AC3E}">
        <p14:creationId xmlns:p14="http://schemas.microsoft.com/office/powerpoint/2010/main" val="12332596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3564" y="3718679"/>
            <a:ext cx="10709564" cy="3139321"/>
          </a:xfrm>
          <a:prstGeom prst="rect">
            <a:avLst/>
          </a:prstGeom>
        </p:spPr>
        <p:txBody>
          <a:bodyPr wrap="square">
            <a:spAutoFit/>
          </a:bodyPr>
          <a:lstStyle/>
          <a:p>
            <a:pPr algn="just" rtl="1"/>
            <a:r>
              <a:rPr lang="ar-SA" sz="6600" dirty="0"/>
              <a:t>يضاف لهم ثلاثة أعضاء يمثلون كولومبيا، ويتم انتخابهم كمبدأ عام في يوم الثلاثاء الأول من شهر نوفمبر</a:t>
            </a:r>
            <a:r>
              <a:rPr lang="en-US" sz="6600" dirty="0"/>
              <a:t>. </a:t>
            </a:r>
            <a:endParaRPr lang="fr-FR" sz="6600" dirty="0"/>
          </a:p>
        </p:txBody>
      </p:sp>
    </p:spTree>
    <p:extLst>
      <p:ext uri="{BB962C8B-B14F-4D97-AF65-F5344CB8AC3E}">
        <p14:creationId xmlns:p14="http://schemas.microsoft.com/office/powerpoint/2010/main" val="34359115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072348"/>
            <a:ext cx="11956473" cy="3785652"/>
          </a:xfrm>
          <a:prstGeom prst="rect">
            <a:avLst/>
          </a:prstGeom>
        </p:spPr>
        <p:txBody>
          <a:bodyPr wrap="square">
            <a:spAutoFit/>
          </a:bodyPr>
          <a:lstStyle/>
          <a:p>
            <a:pPr algn="just" rtl="1"/>
            <a:r>
              <a:rPr lang="ar-SA" sz="4800" dirty="0" smtClean="0"/>
              <a:t>المرحلة الرابعة يجتمع </a:t>
            </a:r>
            <a:r>
              <a:rPr lang="ar-SA" sz="4800" dirty="0" smtClean="0"/>
              <a:t>فيها المندوبون لانتخاب الرئيس في يوم الاثنين الذي يلي الأربعاء الثاني من شهر دجنبر، لكن هذا الاجتماع يبقى شكلي فقط على أساس أن نتيجة الانتخابات تكون معروفة بمجرد اختيار المندوبين، على أساس أن كل مندوب يكون له توجها سياسيا معينا. </a:t>
            </a:r>
            <a:endParaRPr lang="fr-FR" sz="4800" dirty="0"/>
          </a:p>
        </p:txBody>
      </p:sp>
    </p:spTree>
    <p:extLst>
      <p:ext uri="{BB962C8B-B14F-4D97-AF65-F5344CB8AC3E}">
        <p14:creationId xmlns:p14="http://schemas.microsoft.com/office/powerpoint/2010/main" val="11732952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46365" y="2519822"/>
            <a:ext cx="11469432" cy="5078313"/>
          </a:xfrm>
          <a:prstGeom prst="rect">
            <a:avLst/>
          </a:prstGeom>
          <a:noFill/>
        </p:spPr>
        <p:txBody>
          <a:bodyPr wrap="square" rtlCol="0">
            <a:spAutoFit/>
          </a:bodyPr>
          <a:lstStyle/>
          <a:p>
            <a:pPr algn="just" rtl="1"/>
            <a:r>
              <a:rPr lang="ar-SA" sz="5400" dirty="0" smtClean="0"/>
              <a:t>كما هناك سلطة قضائية تباشر الوظيفة القضائية وهي </a:t>
            </a:r>
            <a:r>
              <a:rPr lang="ar-SA" sz="5400" dirty="0" err="1" smtClean="0"/>
              <a:t>مستقلة.</a:t>
            </a:r>
            <a:r>
              <a:rPr lang="ar-SA" sz="5400" dirty="0" smtClean="0"/>
              <a:t> وهذا النظام لا يمكن تطبيقه إلا في الدول الجمهورية، إذ يقوم أساسا على انتخاب رئيس الدولة من الشعب، إنه النظام الذي ترجح فيه كفة رئيس الدولة في ميزان </a:t>
            </a:r>
            <a:r>
              <a:rPr lang="ar-SA" sz="5400" dirty="0" err="1" smtClean="0"/>
              <a:t>السلطات.</a:t>
            </a:r>
            <a:r>
              <a:rPr lang="ar-SA" sz="5400" dirty="0" smtClean="0"/>
              <a:t> </a:t>
            </a:r>
            <a:endParaRPr lang="fr-FR" sz="5400" dirty="0" smtClean="0"/>
          </a:p>
          <a:p>
            <a:pPr algn="just" rtl="1"/>
            <a:endParaRPr lang="fr-FR" sz="5400" dirty="0"/>
          </a:p>
        </p:txBody>
      </p:sp>
    </p:spTree>
    <p:extLst>
      <p:ext uri="{BB962C8B-B14F-4D97-AF65-F5344CB8AC3E}">
        <p14:creationId xmlns:p14="http://schemas.microsoft.com/office/powerpoint/2010/main" val="13589131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76400" y="2845088"/>
            <a:ext cx="10515600" cy="1325563"/>
          </a:xfrm>
        </p:spPr>
        <p:txBody>
          <a:bodyPr/>
          <a:lstStyle/>
          <a:p>
            <a:r>
              <a:rPr lang="ar-SA" dirty="0" smtClean="0"/>
              <a:t>الفائز هو الذي يحصل على 270 صوت</a:t>
            </a:r>
            <a:endParaRPr lang="ar-SA" dirty="0"/>
          </a:p>
        </p:txBody>
      </p:sp>
    </p:spTree>
    <p:extLst>
      <p:ext uri="{BB962C8B-B14F-4D97-AF65-F5344CB8AC3E}">
        <p14:creationId xmlns:p14="http://schemas.microsoft.com/office/powerpoint/2010/main" val="338410024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52401" y="3052050"/>
            <a:ext cx="11605420" cy="4247317"/>
          </a:xfrm>
          <a:prstGeom prst="rect">
            <a:avLst/>
          </a:prstGeom>
          <a:noFill/>
        </p:spPr>
        <p:txBody>
          <a:bodyPr wrap="square" rtlCol="0">
            <a:spAutoFit/>
          </a:bodyPr>
          <a:lstStyle/>
          <a:p>
            <a:pPr algn="just" rtl="1"/>
            <a:r>
              <a:rPr lang="ar-SA" sz="5400" dirty="0" smtClean="0"/>
              <a:t>ويقوم رئيس مجلس الشيوخ بإعلان نتيجة هذا التصويت بمراسلة خلال شهر يناير بحيث يباشر الرئيس مهامه الدستورية في العشرين </a:t>
            </a:r>
            <a:r>
              <a:rPr lang="ar-SA" sz="5400" dirty="0" err="1" smtClean="0"/>
              <a:t>منه.</a:t>
            </a:r>
            <a:r>
              <a:rPr lang="ar-SA" sz="5400" dirty="0" smtClean="0"/>
              <a:t> بعد أن يدلي بالقسم الدستوري أمام رئيس المحكمة العليا.</a:t>
            </a:r>
            <a:endParaRPr lang="fr-FR" sz="5400" dirty="0" smtClean="0"/>
          </a:p>
          <a:p>
            <a:endParaRPr lang="fr-FR" sz="5400" dirty="0"/>
          </a:p>
        </p:txBody>
      </p:sp>
    </p:spTree>
    <p:extLst>
      <p:ext uri="{BB962C8B-B14F-4D97-AF65-F5344CB8AC3E}">
        <p14:creationId xmlns:p14="http://schemas.microsoft.com/office/powerpoint/2010/main" val="112301130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10836" y="2464617"/>
            <a:ext cx="11603715" cy="5078313"/>
          </a:xfrm>
          <a:prstGeom prst="rect">
            <a:avLst/>
          </a:prstGeom>
          <a:noFill/>
        </p:spPr>
        <p:txBody>
          <a:bodyPr wrap="square" rtlCol="0">
            <a:spAutoFit/>
          </a:bodyPr>
          <a:lstStyle/>
          <a:p>
            <a:pPr algn="just" rtl="1"/>
            <a:r>
              <a:rPr lang="ar-SA" sz="5400" dirty="0" smtClean="0"/>
              <a:t>والجدير بالذكر أن مرشح الحزب لمنصب رئاسة الجمهورية يختار بنفسه شخصا آخرا ليكون نائبا له في حال فوزه </a:t>
            </a:r>
            <a:r>
              <a:rPr lang="ar-SA" sz="5400" dirty="0" err="1" smtClean="0"/>
              <a:t>بالانتخابات.</a:t>
            </a:r>
            <a:r>
              <a:rPr lang="ar-SA" sz="5400" dirty="0" smtClean="0"/>
              <a:t> ويخوض الاثنان المعركة الانتخابية بصورة تضامنية بحيث يؤدي فوز المرشحين لفوز نائبه معه حتما.</a:t>
            </a:r>
            <a:endParaRPr lang="fr-FR" sz="5400" dirty="0" smtClean="0"/>
          </a:p>
          <a:p>
            <a:pPr algn="just" rtl="1"/>
            <a:endParaRPr lang="fr-FR" sz="5400" dirty="0"/>
          </a:p>
        </p:txBody>
      </p:sp>
    </p:spTree>
    <p:extLst>
      <p:ext uri="{BB962C8B-B14F-4D97-AF65-F5344CB8AC3E}">
        <p14:creationId xmlns:p14="http://schemas.microsoft.com/office/powerpoint/2010/main" val="52938582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93964" y="2638758"/>
            <a:ext cx="11784464" cy="5078313"/>
          </a:xfrm>
          <a:prstGeom prst="rect">
            <a:avLst/>
          </a:prstGeom>
          <a:noFill/>
        </p:spPr>
        <p:txBody>
          <a:bodyPr wrap="square" rtlCol="0">
            <a:spAutoFit/>
          </a:bodyPr>
          <a:lstStyle/>
          <a:p>
            <a:pPr algn="just" rtl="1"/>
            <a:r>
              <a:rPr lang="ar-TN" sz="5400" b="1" dirty="0" smtClean="0"/>
              <a:t>ثانيا: اختصاصات الرئيس</a:t>
            </a:r>
            <a:endParaRPr lang="fr-FR" sz="5400" b="1" dirty="0" smtClean="0"/>
          </a:p>
          <a:p>
            <a:pPr algn="just" rtl="1"/>
            <a:r>
              <a:rPr lang="ar-SA" sz="5400" dirty="0" smtClean="0"/>
              <a:t>يتمتع الرئيس باختصاصات واسعة </a:t>
            </a:r>
            <a:r>
              <a:rPr lang="ar-SA" sz="5400" dirty="0" smtClean="0"/>
              <a:t>تشمل </a:t>
            </a:r>
            <a:r>
              <a:rPr lang="ar-SA" sz="5400" dirty="0" smtClean="0"/>
              <a:t>كل نواحي السلطة التنفيذية التي تتركز أساسا في أيدي الرئيس بصفة أصلية ومباشرة، وهناك اختصاصات على المستوى الداخلي </a:t>
            </a:r>
            <a:r>
              <a:rPr lang="ar-SA" sz="5400" dirty="0" smtClean="0"/>
              <a:t>وأخرى </a:t>
            </a:r>
            <a:r>
              <a:rPr lang="ar-SA" sz="5400" dirty="0" smtClean="0"/>
              <a:t>على المستوى الخارجي: </a:t>
            </a:r>
            <a:endParaRPr lang="fr-FR" sz="5400" dirty="0" smtClean="0"/>
          </a:p>
          <a:p>
            <a:pPr algn="just" rtl="1"/>
            <a:endParaRPr lang="fr-FR" sz="5400" dirty="0"/>
          </a:p>
        </p:txBody>
      </p:sp>
    </p:spTree>
    <p:extLst>
      <p:ext uri="{BB962C8B-B14F-4D97-AF65-F5344CB8AC3E}">
        <p14:creationId xmlns:p14="http://schemas.microsoft.com/office/powerpoint/2010/main" val="286042793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84379" y="2673927"/>
            <a:ext cx="11240087" cy="4832092"/>
          </a:xfrm>
          <a:prstGeom prst="rect">
            <a:avLst/>
          </a:prstGeom>
          <a:noFill/>
        </p:spPr>
        <p:txBody>
          <a:bodyPr wrap="square" rtlCol="0">
            <a:spAutoFit/>
          </a:bodyPr>
          <a:lstStyle/>
          <a:p>
            <a:pPr algn="just" rtl="1"/>
            <a:r>
              <a:rPr lang="ar-TN" sz="4400" b="1" dirty="0" smtClean="0"/>
              <a:t>- على المستوى الداخلي </a:t>
            </a:r>
            <a:r>
              <a:rPr lang="ar-SA" sz="4400" b="1" dirty="0" smtClean="0"/>
              <a:t>: </a:t>
            </a:r>
            <a:r>
              <a:rPr lang="ar-SA" sz="4400" dirty="0" smtClean="0"/>
              <a:t>تشمل اختصاصات الرئيس ما يلي: </a:t>
            </a:r>
            <a:endParaRPr lang="fr-FR" sz="4400" dirty="0" smtClean="0"/>
          </a:p>
          <a:p>
            <a:pPr lvl="0" algn="just" rtl="1">
              <a:buFont typeface="Wingdings" pitchFamily="2" charset="2"/>
              <a:buChar char="Ø"/>
            </a:pPr>
            <a:r>
              <a:rPr lang="ar-SA" sz="4400" dirty="0" smtClean="0"/>
              <a:t>رئيس الجمهورية هو رئيس الحكومة في نفس الوقت يعين وزرائه ويعزلهم ويحدد اختصاصاتهم، </a:t>
            </a:r>
            <a:endParaRPr lang="fr-FR" sz="4400" dirty="0" smtClean="0"/>
          </a:p>
          <a:p>
            <a:pPr lvl="0" algn="just" rtl="1">
              <a:buFont typeface="Wingdings" pitchFamily="2" charset="2"/>
              <a:buChar char="Ø"/>
            </a:pPr>
            <a:r>
              <a:rPr lang="ar-SA" sz="4400" dirty="0" smtClean="0"/>
              <a:t>تنفيذ القوانين التي يضعها الكونغرس تنفيذا كاملا</a:t>
            </a:r>
            <a:r>
              <a:rPr lang="en-US" sz="4400" dirty="0" smtClean="0"/>
              <a:t>.</a:t>
            </a:r>
            <a:endParaRPr lang="fr-FR" sz="4400" dirty="0" smtClean="0"/>
          </a:p>
          <a:p>
            <a:pPr lvl="0" algn="just" rtl="1">
              <a:buFont typeface="Wingdings" pitchFamily="2" charset="2"/>
              <a:buChar char="Ø"/>
            </a:pPr>
            <a:r>
              <a:rPr lang="ar-SA" sz="4400" dirty="0" smtClean="0"/>
              <a:t>تعيين الوزراء، الموظفين، القناصل وقضاة المحكمة العليا</a:t>
            </a:r>
            <a:r>
              <a:rPr lang="en-US" sz="4400" dirty="0" smtClean="0"/>
              <a:t>.</a:t>
            </a:r>
            <a:endParaRPr lang="fr-FR" sz="4400" dirty="0" smtClean="0"/>
          </a:p>
          <a:p>
            <a:pPr lvl="0" algn="just" rtl="1">
              <a:buFont typeface="Wingdings" pitchFamily="2" charset="2"/>
              <a:buChar char="Ø"/>
            </a:pPr>
            <a:r>
              <a:rPr lang="ar-SA" sz="4400" dirty="0" smtClean="0"/>
              <a:t>إصدار اللوائح الإدارية</a:t>
            </a:r>
            <a:endParaRPr lang="fr-FR" sz="4400" dirty="0" smtClean="0"/>
          </a:p>
          <a:p>
            <a:pPr algn="r" rtl="1"/>
            <a:endParaRPr lang="fr-FR" sz="4400" dirty="0"/>
          </a:p>
        </p:txBody>
      </p:sp>
    </p:spTree>
    <p:extLst>
      <p:ext uri="{BB962C8B-B14F-4D97-AF65-F5344CB8AC3E}">
        <p14:creationId xmlns:p14="http://schemas.microsoft.com/office/powerpoint/2010/main" val="182402224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07077" y="2937590"/>
            <a:ext cx="11422966" cy="3785652"/>
          </a:xfrm>
          <a:prstGeom prst="rect">
            <a:avLst/>
          </a:prstGeom>
          <a:noFill/>
        </p:spPr>
        <p:txBody>
          <a:bodyPr wrap="square" rtlCol="0">
            <a:spAutoFit/>
          </a:bodyPr>
          <a:lstStyle/>
          <a:p>
            <a:pPr lvl="0" algn="just" rtl="1">
              <a:buFont typeface="Wingdings" pitchFamily="2" charset="2"/>
              <a:buChar char="Ø"/>
            </a:pPr>
            <a:r>
              <a:rPr lang="ar-SA" sz="4800" dirty="0" smtClean="0"/>
              <a:t>حق إلغاء العقوبة الجنائية أو تخفيضها أو إيقاف تنفيذها، وله حق العفو عن الجرائم التي ترتكب ضد قوانين الولايات المتحدة</a:t>
            </a:r>
            <a:r>
              <a:rPr lang="en-US" sz="4800" dirty="0" smtClean="0"/>
              <a:t>.</a:t>
            </a:r>
            <a:endParaRPr lang="fr-FR" sz="4800" dirty="0" smtClean="0"/>
          </a:p>
          <a:p>
            <a:pPr lvl="0" algn="just" rtl="1">
              <a:buFont typeface="Wingdings" pitchFamily="2" charset="2"/>
              <a:buChar char="Ø"/>
            </a:pPr>
            <a:r>
              <a:rPr lang="ar-SA" sz="4800" dirty="0" smtClean="0"/>
              <a:t>ويتولى الرئيس على الصعيد القضائي بعض الصلاحيات </a:t>
            </a:r>
            <a:r>
              <a:rPr lang="ar-SA" sz="4800" dirty="0" err="1" smtClean="0"/>
              <a:t>الهامة.</a:t>
            </a:r>
            <a:r>
              <a:rPr lang="ar-SA" sz="4800" dirty="0" smtClean="0"/>
              <a:t> ومن أبرزها حقه في تعيين قضاة المحكمة العليا، </a:t>
            </a:r>
            <a:endParaRPr lang="fr-FR" sz="4800" dirty="0"/>
          </a:p>
        </p:txBody>
      </p:sp>
    </p:spTree>
    <p:extLst>
      <p:ext uri="{BB962C8B-B14F-4D97-AF65-F5344CB8AC3E}">
        <p14:creationId xmlns:p14="http://schemas.microsoft.com/office/powerpoint/2010/main" val="411065486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41317" y="3811012"/>
            <a:ext cx="11802793" cy="3046988"/>
          </a:xfrm>
          <a:prstGeom prst="rect">
            <a:avLst/>
          </a:prstGeom>
          <a:noFill/>
        </p:spPr>
        <p:txBody>
          <a:bodyPr wrap="square" rtlCol="0">
            <a:spAutoFit/>
          </a:bodyPr>
          <a:lstStyle/>
          <a:p>
            <a:pPr algn="just" rtl="1"/>
            <a:r>
              <a:rPr lang="ar-TN" sz="4800" b="1" dirty="0" smtClean="0"/>
              <a:t>- على المستوى الخارجي </a:t>
            </a:r>
            <a:r>
              <a:rPr lang="ar-SA" sz="4800" b="1" dirty="0"/>
              <a:t>:</a:t>
            </a:r>
            <a:r>
              <a:rPr lang="ar-SA" sz="4800" dirty="0" smtClean="0"/>
              <a:t>تشمل اختصاصات الرئيس ما يلي: </a:t>
            </a:r>
            <a:endParaRPr lang="fr-FR" sz="4800" dirty="0" smtClean="0"/>
          </a:p>
          <a:p>
            <a:pPr lvl="0" algn="just" rtl="1">
              <a:buFont typeface="Wingdings" pitchFamily="2" charset="2"/>
              <a:buChar char="ü"/>
            </a:pPr>
            <a:r>
              <a:rPr lang="ar-SA" sz="4800" dirty="0" smtClean="0"/>
              <a:t>له حق إعلان الحرب بصفته القائد الأعلى للقوات المسلحة</a:t>
            </a:r>
            <a:r>
              <a:rPr lang="en-US" sz="4800" dirty="0" smtClean="0"/>
              <a:t>.</a:t>
            </a:r>
            <a:endParaRPr lang="fr-FR" sz="4800" dirty="0" smtClean="0"/>
          </a:p>
          <a:p>
            <a:pPr algn="r" rtl="1">
              <a:buFont typeface="Wingdings" pitchFamily="2" charset="2"/>
              <a:buChar char="ü"/>
            </a:pPr>
            <a:endParaRPr lang="fr-FR" sz="4800" dirty="0"/>
          </a:p>
        </p:txBody>
      </p:sp>
    </p:spTree>
    <p:extLst>
      <p:ext uri="{BB962C8B-B14F-4D97-AF65-F5344CB8AC3E}">
        <p14:creationId xmlns:p14="http://schemas.microsoft.com/office/powerpoint/2010/main" val="346064127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18655" y="2663697"/>
            <a:ext cx="11717748" cy="5078313"/>
          </a:xfrm>
          <a:prstGeom prst="rect">
            <a:avLst/>
          </a:prstGeom>
          <a:noFill/>
        </p:spPr>
        <p:txBody>
          <a:bodyPr wrap="square" rtlCol="0">
            <a:spAutoFit/>
          </a:bodyPr>
          <a:lstStyle/>
          <a:p>
            <a:pPr lvl="0" algn="just" rtl="1">
              <a:buFont typeface="Wingdings" pitchFamily="2" charset="2"/>
              <a:buChar char="ü"/>
            </a:pPr>
            <a:r>
              <a:rPr lang="ar-SA" sz="5400" dirty="0" smtClean="0"/>
              <a:t>له اختصاص السياسة الخارجية للاتحاد. له حق قيادة المفاوضات الدبلوماسية وتوقيع المعاهدات الدولية وتعيين سفراء وقناصل الولايات المتحدة في الدول الأجنبية، وتلقي أوراق اعتماد السفراء الأجانب في بلاده.</a:t>
            </a:r>
            <a:endParaRPr lang="fr-FR" sz="5400" dirty="0" smtClean="0"/>
          </a:p>
          <a:p>
            <a:pPr algn="r" rtl="1"/>
            <a:endParaRPr lang="fr-FR" sz="5400" dirty="0"/>
          </a:p>
        </p:txBody>
      </p:sp>
    </p:spTree>
    <p:extLst>
      <p:ext uri="{BB962C8B-B14F-4D97-AF65-F5344CB8AC3E}">
        <p14:creationId xmlns:p14="http://schemas.microsoft.com/office/powerpoint/2010/main" val="210805203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34922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34146" y="2570338"/>
            <a:ext cx="11141613" cy="5078313"/>
          </a:xfrm>
          <a:prstGeom prst="rect">
            <a:avLst/>
          </a:prstGeom>
          <a:noFill/>
        </p:spPr>
        <p:txBody>
          <a:bodyPr wrap="square" rtlCol="0">
            <a:spAutoFit/>
          </a:bodyPr>
          <a:lstStyle/>
          <a:p>
            <a:pPr algn="just" rtl="1"/>
            <a:r>
              <a:rPr lang="ar-SA" sz="5400" b="1" dirty="0" smtClean="0"/>
              <a:t>2</a:t>
            </a:r>
            <a:r>
              <a:rPr lang="ar-TN" sz="5400" b="1" dirty="0" smtClean="0"/>
              <a:t>: السلطة التشريعية</a:t>
            </a:r>
            <a:endParaRPr lang="fr-FR" sz="5400" b="1" dirty="0" smtClean="0"/>
          </a:p>
          <a:p>
            <a:pPr algn="just" rtl="1"/>
            <a:r>
              <a:rPr lang="ar-SA" sz="5400" dirty="0" smtClean="0"/>
              <a:t>يتشكل البرلمان الذي يسمى بالكونغرس من مجلسين: أحدهما يمثل الشعب الأمريكي وهو مجلس النواب، وآخر يمثل الولايات وهو مجلس الشيوخ</a:t>
            </a:r>
            <a:r>
              <a:rPr lang="en-US" sz="5400" dirty="0" smtClean="0"/>
              <a:t>.</a:t>
            </a:r>
            <a:r>
              <a:rPr lang="ar-SA" sz="5400" dirty="0" smtClean="0"/>
              <a:t> </a:t>
            </a:r>
            <a:endParaRPr lang="fr-FR" sz="5400" dirty="0" smtClean="0"/>
          </a:p>
          <a:p>
            <a:pPr algn="just" rtl="1"/>
            <a:endParaRPr lang="fr-FR" sz="5400" dirty="0"/>
          </a:p>
        </p:txBody>
      </p:sp>
    </p:spTree>
    <p:extLst>
      <p:ext uri="{BB962C8B-B14F-4D97-AF65-F5344CB8AC3E}">
        <p14:creationId xmlns:p14="http://schemas.microsoft.com/office/powerpoint/2010/main" val="41707859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3685309"/>
            <a:ext cx="12191999" cy="4524315"/>
          </a:xfrm>
          <a:prstGeom prst="rect">
            <a:avLst/>
          </a:prstGeom>
          <a:noFill/>
        </p:spPr>
        <p:txBody>
          <a:bodyPr wrap="square" rtlCol="0">
            <a:spAutoFit/>
          </a:bodyPr>
          <a:lstStyle/>
          <a:p>
            <a:pPr algn="just" rtl="1"/>
            <a:r>
              <a:rPr lang="ar-SA" sz="4800" dirty="0" smtClean="0"/>
              <a:t>عليه، سنقوم في هذا المحور بدراسة خصائص النظام الرئاسي أولا، ثم بعد ذلك سنتعرف على النظام الأمريكي كنموذج تطب</a:t>
            </a:r>
            <a:r>
              <a:rPr lang="ar-MA" sz="4800" dirty="0" smtClean="0"/>
              <a:t>ي</a:t>
            </a:r>
            <a:r>
              <a:rPr lang="ar-SA" sz="4800" dirty="0" smtClean="0"/>
              <a:t>قي لهذا النظام ثانيا.</a:t>
            </a:r>
            <a:endParaRPr lang="fr-FR" sz="4800" dirty="0" smtClean="0"/>
          </a:p>
          <a:p>
            <a:pPr algn="just" rtl="1"/>
            <a:r>
              <a:rPr lang="ar-SA" sz="4800" dirty="0" smtClean="0"/>
              <a:t>التشريعية فيما يلي:</a:t>
            </a:r>
            <a:endParaRPr lang="fr-FR" sz="4800" dirty="0" smtClean="0"/>
          </a:p>
          <a:p>
            <a:pPr algn="just" rtl="1"/>
            <a:endParaRPr lang="fr-FR" sz="4800" dirty="0" smtClean="0"/>
          </a:p>
          <a:p>
            <a:pPr algn="just" rtl="1"/>
            <a:endParaRPr lang="fr-FR" sz="4800" dirty="0"/>
          </a:p>
        </p:txBody>
      </p:sp>
    </p:spTree>
    <p:extLst>
      <p:ext uri="{BB962C8B-B14F-4D97-AF65-F5344CB8AC3E}">
        <p14:creationId xmlns:p14="http://schemas.microsoft.com/office/powerpoint/2010/main" val="283381209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70560" y="2970628"/>
            <a:ext cx="11521440" cy="4524315"/>
          </a:xfrm>
          <a:prstGeom prst="rect">
            <a:avLst/>
          </a:prstGeom>
          <a:noFill/>
        </p:spPr>
        <p:txBody>
          <a:bodyPr wrap="square" rtlCol="0">
            <a:spAutoFit/>
          </a:bodyPr>
          <a:lstStyle/>
          <a:p>
            <a:pPr algn="just" rtl="1"/>
            <a:r>
              <a:rPr lang="ar-SA" sz="4800" dirty="0" smtClean="0"/>
              <a:t>تعيش الولايات المتحدة الأمريكية عمليا في ظل الثنائية </a:t>
            </a:r>
            <a:r>
              <a:rPr lang="ar-SA" sz="4800" dirty="0" err="1" smtClean="0"/>
              <a:t>الحزبية.</a:t>
            </a:r>
            <a:r>
              <a:rPr lang="ar-SA" sz="4800" dirty="0" smtClean="0"/>
              <a:t> والحزبان الرئيسيان هما الحزب الجمهوري والحزب </a:t>
            </a:r>
            <a:r>
              <a:rPr lang="ar-SA" sz="4800" dirty="0" err="1" smtClean="0"/>
              <a:t>الديمقراطي.</a:t>
            </a:r>
            <a:r>
              <a:rPr lang="ar-SA" sz="4800" dirty="0" smtClean="0"/>
              <a:t> وتلعب الأحزاب الأمريكية دورا هاما في الحياة السياسية، مما يستلزم نفقات مالية ضخمة لا تستطيع تحملها الأحزاب الصغرى أو المرشحين المستقلين.</a:t>
            </a:r>
            <a:endParaRPr lang="fr-FR" sz="4800" dirty="0" smtClean="0"/>
          </a:p>
          <a:p>
            <a:pPr algn="just" rtl="1"/>
            <a:endParaRPr lang="fr-FR" sz="4800" dirty="0"/>
          </a:p>
        </p:txBody>
      </p:sp>
    </p:spTree>
    <p:extLst>
      <p:ext uri="{BB962C8B-B14F-4D97-AF65-F5344CB8AC3E}">
        <p14:creationId xmlns:p14="http://schemas.microsoft.com/office/powerpoint/2010/main" val="221930509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93964" y="2361241"/>
            <a:ext cx="11998036" cy="5262979"/>
          </a:xfrm>
          <a:prstGeom prst="rect">
            <a:avLst/>
          </a:prstGeom>
          <a:noFill/>
        </p:spPr>
        <p:txBody>
          <a:bodyPr wrap="square" rtlCol="0">
            <a:spAutoFit/>
          </a:bodyPr>
          <a:lstStyle/>
          <a:p>
            <a:pPr algn="just" rtl="1"/>
            <a:r>
              <a:rPr lang="ar-TN" sz="4800" b="1" dirty="0" smtClean="0"/>
              <a:t>أولا: تشكيل الكونغرس</a:t>
            </a:r>
            <a:endParaRPr lang="ar-MA" sz="4800" b="1" dirty="0" smtClean="0"/>
          </a:p>
          <a:p>
            <a:pPr algn="just" rtl="1"/>
            <a:r>
              <a:rPr lang="ar-TN" sz="4800" b="1" dirty="0" smtClean="0"/>
              <a:t>- مجلس النواب</a:t>
            </a:r>
            <a:r>
              <a:rPr lang="ar-SA" sz="4800" b="1" dirty="0" smtClean="0"/>
              <a:t>: </a:t>
            </a:r>
            <a:r>
              <a:rPr lang="ar-SA" sz="4800" dirty="0" smtClean="0"/>
              <a:t> يمثل الشعب، لذلك فإن كل ولاية لها عدد من الأعضاء يتناسب مع كثافتها السكانية ومقدار الضرائب التي تدفعها للدولة الفدرالية، يتم انتخابهم عن طريق الاقتراع العام والمباشر لمدة سنتين، ممن تتوافر فيهم الشروط التي حددتها المادة</a:t>
            </a:r>
            <a:r>
              <a:rPr lang="en-US" sz="4800" dirty="0" smtClean="0"/>
              <a:t> 2 </a:t>
            </a:r>
            <a:r>
              <a:rPr lang="ar-SA" sz="4800" dirty="0" smtClean="0"/>
              <a:t>الفقرة </a:t>
            </a:r>
            <a:r>
              <a:rPr lang="en-US" sz="4800" dirty="0" smtClean="0"/>
              <a:t>2 </a:t>
            </a:r>
            <a:r>
              <a:rPr lang="ar-SA" sz="4800" dirty="0" smtClean="0"/>
              <a:t>من الدستور الأمريكي، </a:t>
            </a:r>
            <a:endParaRPr lang="fr-FR" sz="4800" b="1" dirty="0" smtClean="0"/>
          </a:p>
          <a:p>
            <a:pPr algn="just" rtl="1"/>
            <a:endParaRPr lang="fr-FR" sz="4800" dirty="0"/>
          </a:p>
        </p:txBody>
      </p:sp>
    </p:spTree>
    <p:extLst>
      <p:ext uri="{BB962C8B-B14F-4D97-AF65-F5344CB8AC3E}">
        <p14:creationId xmlns:p14="http://schemas.microsoft.com/office/powerpoint/2010/main" val="275059889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93964" y="3072348"/>
            <a:ext cx="11844783" cy="3785652"/>
          </a:xfrm>
          <a:prstGeom prst="rect">
            <a:avLst/>
          </a:prstGeom>
          <a:noFill/>
        </p:spPr>
        <p:txBody>
          <a:bodyPr wrap="square" rtlCol="0">
            <a:spAutoFit/>
          </a:bodyPr>
          <a:lstStyle/>
          <a:p>
            <a:pPr algn="just" rtl="1"/>
            <a:r>
              <a:rPr lang="ar-TN" sz="4800" b="1" dirty="0" smtClean="0"/>
              <a:t>- مجلس الشيوخ: </a:t>
            </a:r>
            <a:r>
              <a:rPr lang="ar-SA" sz="4800" b="1" dirty="0"/>
              <a:t> </a:t>
            </a:r>
            <a:r>
              <a:rPr lang="ar-SA" sz="4800" dirty="0" smtClean="0"/>
              <a:t>يتشكل من</a:t>
            </a:r>
            <a:r>
              <a:rPr lang="en-US" sz="4800" dirty="0" smtClean="0"/>
              <a:t> 100 </a:t>
            </a:r>
            <a:r>
              <a:rPr lang="ar-SA" sz="4800" dirty="0" smtClean="0"/>
              <a:t>نائبا، منتخبا من طرف شعب </a:t>
            </a:r>
            <a:r>
              <a:rPr lang="ar-SA" sz="4800" dirty="0" err="1" smtClean="0"/>
              <a:t>الولاية،</a:t>
            </a:r>
            <a:r>
              <a:rPr lang="ar-SA" sz="4800" dirty="0" smtClean="0"/>
              <a:t> </a:t>
            </a:r>
            <a:r>
              <a:rPr lang="ar-TN" sz="4800" dirty="0" smtClean="0"/>
              <a:t>على أن تتمثل كل ولاية من الولايات الخمسين بعضوين، مهما كانت مساحتها ومهما بلغ عدد سكانها، وفي هذا تحقيق مبدأ المساواة بين </a:t>
            </a:r>
            <a:r>
              <a:rPr lang="ar-TN" sz="4800" dirty="0" err="1" smtClean="0"/>
              <a:t>الولايات.</a:t>
            </a:r>
            <a:r>
              <a:rPr lang="ar-TN" sz="4800" dirty="0" smtClean="0"/>
              <a:t> </a:t>
            </a:r>
            <a:r>
              <a:rPr lang="ar-SA" sz="4800" dirty="0" smtClean="0"/>
              <a:t>ومدة نيابته ست سنوات، ولكن يتم تجديد ثلث أعضاء المجلس</a:t>
            </a:r>
            <a:endParaRPr lang="fr-FR" sz="4800" dirty="0"/>
          </a:p>
        </p:txBody>
      </p:sp>
    </p:spTree>
    <p:extLst>
      <p:ext uri="{BB962C8B-B14F-4D97-AF65-F5344CB8AC3E}">
        <p14:creationId xmlns:p14="http://schemas.microsoft.com/office/powerpoint/2010/main" val="92854997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03205" y="3396069"/>
            <a:ext cx="11282289" cy="4247317"/>
          </a:xfrm>
          <a:prstGeom prst="rect">
            <a:avLst/>
          </a:prstGeom>
          <a:noFill/>
        </p:spPr>
        <p:txBody>
          <a:bodyPr wrap="square" rtlCol="0">
            <a:spAutoFit/>
          </a:bodyPr>
          <a:lstStyle/>
          <a:p>
            <a:pPr algn="just" rtl="1"/>
            <a:r>
              <a:rPr lang="ar-TN" sz="5400" b="1" dirty="0" smtClean="0"/>
              <a:t>- </a:t>
            </a:r>
            <a:r>
              <a:rPr lang="ar-TN" sz="5400" b="1" dirty="0" smtClean="0"/>
              <a:t>تنظيم الكونغرس</a:t>
            </a:r>
            <a:endParaRPr lang="fr-FR" sz="5400" b="1" dirty="0" smtClean="0"/>
          </a:p>
          <a:p>
            <a:pPr algn="just" rtl="1"/>
            <a:r>
              <a:rPr lang="ar-SA" sz="5400" dirty="0" smtClean="0"/>
              <a:t>يجتمع الكونغرس مرة على الأقل كل عام، ويبدأ يوم</a:t>
            </a:r>
            <a:r>
              <a:rPr lang="en-US" sz="5400" dirty="0" smtClean="0"/>
              <a:t> 3 </a:t>
            </a:r>
            <a:r>
              <a:rPr lang="ar-SA" sz="5400" dirty="0" smtClean="0"/>
              <a:t>من يناير ما لم يحدد الكونغرس، بقانون، موعدا آخر</a:t>
            </a:r>
            <a:r>
              <a:rPr lang="en-US" sz="5400" dirty="0" smtClean="0"/>
              <a:t>.</a:t>
            </a:r>
            <a:r>
              <a:rPr lang="ar-SA" sz="5400" dirty="0" smtClean="0"/>
              <a:t> </a:t>
            </a:r>
            <a:endParaRPr lang="fr-FR" sz="5400" dirty="0" smtClean="0"/>
          </a:p>
          <a:p>
            <a:pPr algn="just" rtl="1"/>
            <a:endParaRPr lang="fr-FR" sz="5400" dirty="0"/>
          </a:p>
        </p:txBody>
      </p:sp>
    </p:spTree>
    <p:extLst>
      <p:ext uri="{BB962C8B-B14F-4D97-AF65-F5344CB8AC3E}">
        <p14:creationId xmlns:p14="http://schemas.microsoft.com/office/powerpoint/2010/main" val="44622066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46363" y="2610683"/>
            <a:ext cx="11509931" cy="4247317"/>
          </a:xfrm>
          <a:prstGeom prst="rect">
            <a:avLst/>
          </a:prstGeom>
          <a:noFill/>
        </p:spPr>
        <p:txBody>
          <a:bodyPr wrap="square" rtlCol="0">
            <a:spAutoFit/>
          </a:bodyPr>
          <a:lstStyle/>
          <a:p>
            <a:pPr algn="just" rtl="1"/>
            <a:r>
              <a:rPr lang="ar-SA" sz="5400" dirty="0" smtClean="0"/>
              <a:t>كما تنص الفقرة الخامسة </a:t>
            </a:r>
            <a:r>
              <a:rPr lang="ar-TN" sz="5400" dirty="0" smtClean="0"/>
              <a:t>من ال</a:t>
            </a:r>
            <a:r>
              <a:rPr lang="ar-SA" sz="5400" dirty="0" smtClean="0"/>
              <a:t>دستور على: كل مجلس من المجلسين هو الحكم في انتخابات أعضائه ونتائجها ومؤهلاتهم</a:t>
            </a:r>
            <a:r>
              <a:rPr lang="en-US" sz="5400" dirty="0" smtClean="0"/>
              <a:t>. </a:t>
            </a:r>
            <a:r>
              <a:rPr lang="ar-SA" sz="5400" dirty="0" smtClean="0"/>
              <a:t>وتشكل الأغلبية في كل من</a:t>
            </a:r>
            <a:r>
              <a:rPr lang="ar-SA" sz="5400" b="1" dirty="0" smtClean="0"/>
              <a:t> </a:t>
            </a:r>
            <a:r>
              <a:rPr lang="ar-SA" sz="5400" dirty="0" smtClean="0"/>
              <a:t>المجلسين النصاب القانوني لقيامه بأعماله، ولكن يمكن لعدد أصغر فض الجلسات، </a:t>
            </a:r>
            <a:endParaRPr lang="fr-FR" sz="5400" dirty="0"/>
          </a:p>
        </p:txBody>
      </p:sp>
    </p:spTree>
    <p:extLst>
      <p:ext uri="{BB962C8B-B14F-4D97-AF65-F5344CB8AC3E}">
        <p14:creationId xmlns:p14="http://schemas.microsoft.com/office/powerpoint/2010/main" val="280497184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52400" y="3203385"/>
            <a:ext cx="12039600" cy="4247317"/>
          </a:xfrm>
          <a:prstGeom prst="rect">
            <a:avLst/>
          </a:prstGeom>
          <a:noFill/>
        </p:spPr>
        <p:txBody>
          <a:bodyPr wrap="square" rtlCol="0">
            <a:spAutoFit/>
          </a:bodyPr>
          <a:lstStyle/>
          <a:p>
            <a:pPr algn="just" rtl="1"/>
            <a:r>
              <a:rPr lang="ar-SA" sz="5400" dirty="0" smtClean="0"/>
              <a:t>لا يجوز لأي من المجلسين، أثناء انعقاد دورة الكونغرس، رفع جلساته لأكثر من ثلاثة أيام دون موافقة المجلس الآخر</a:t>
            </a:r>
            <a:r>
              <a:rPr lang="en-US" sz="5400" dirty="0" smtClean="0"/>
              <a:t>. </a:t>
            </a:r>
            <a:r>
              <a:rPr lang="ar-SA" sz="5400" dirty="0" smtClean="0"/>
              <a:t>كما لا يجوز عقد جلساته في أي مكان أخر خلاف المكان الذي يجتمع فيه المجلسان</a:t>
            </a:r>
            <a:r>
              <a:rPr lang="en-US" sz="5400" dirty="0" smtClean="0"/>
              <a:t>.</a:t>
            </a:r>
            <a:endParaRPr lang="fr-FR" sz="5400" dirty="0" smtClean="0"/>
          </a:p>
          <a:p>
            <a:pPr algn="just" rtl="1"/>
            <a:endParaRPr lang="fr-FR" sz="5400" dirty="0"/>
          </a:p>
        </p:txBody>
      </p:sp>
    </p:spTree>
    <p:extLst>
      <p:ext uri="{BB962C8B-B14F-4D97-AF65-F5344CB8AC3E}">
        <p14:creationId xmlns:p14="http://schemas.microsoft.com/office/powerpoint/2010/main" val="9315596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52401" y="2472414"/>
            <a:ext cx="11911712" cy="4247317"/>
          </a:xfrm>
          <a:prstGeom prst="rect">
            <a:avLst/>
          </a:prstGeom>
          <a:noFill/>
        </p:spPr>
        <p:txBody>
          <a:bodyPr wrap="square" rtlCol="0">
            <a:spAutoFit/>
          </a:bodyPr>
          <a:lstStyle/>
          <a:p>
            <a:pPr algn="just" rtl="1"/>
            <a:r>
              <a:rPr lang="ar-TN" sz="5400" b="1" dirty="0" smtClean="0"/>
              <a:t>- اختصاصات الكونغرس</a:t>
            </a:r>
            <a:r>
              <a:rPr lang="ar-SA" sz="5400" b="1" dirty="0" smtClean="0"/>
              <a:t>: </a:t>
            </a:r>
            <a:r>
              <a:rPr lang="ar-SA" sz="5400" dirty="0" smtClean="0"/>
              <a:t>الأصل العام أن المجلسين يشتركان معا في ممارسة السلطة، غير أن مجلس الشيوخ استطاع أن يفرض وجوده على السلطة التنفيذية</a:t>
            </a:r>
            <a:r>
              <a:rPr lang="ar-MA" sz="5400" dirty="0" smtClean="0"/>
              <a:t> </a:t>
            </a:r>
            <a:r>
              <a:rPr lang="ar-SA" sz="5400" dirty="0" smtClean="0"/>
              <a:t>من خلال الممارسة، ومن دون تمييز بين المجلسين سنجمل اختصاصاتهما فيما يلي: </a:t>
            </a:r>
            <a:endParaRPr lang="fr-FR" sz="5400" dirty="0" smtClean="0"/>
          </a:p>
        </p:txBody>
      </p:sp>
    </p:spTree>
    <p:extLst>
      <p:ext uri="{BB962C8B-B14F-4D97-AF65-F5344CB8AC3E}">
        <p14:creationId xmlns:p14="http://schemas.microsoft.com/office/powerpoint/2010/main" val="238029820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021826" y="3956432"/>
            <a:ext cx="10705514" cy="2585323"/>
          </a:xfrm>
          <a:prstGeom prst="rect">
            <a:avLst/>
          </a:prstGeom>
          <a:noFill/>
        </p:spPr>
        <p:txBody>
          <a:bodyPr wrap="square" rtlCol="0">
            <a:spAutoFit/>
          </a:bodyPr>
          <a:lstStyle/>
          <a:p>
            <a:pPr algn="just" rtl="1"/>
            <a:r>
              <a:rPr lang="ar-MA" sz="5400" b="1" dirty="0" err="1" smtClean="0"/>
              <a:t>1-</a:t>
            </a:r>
            <a:r>
              <a:rPr lang="ar-MA" sz="5400" b="1" dirty="0" smtClean="0"/>
              <a:t> </a:t>
            </a:r>
            <a:r>
              <a:rPr lang="ar-TN" sz="5400" b="1" dirty="0" smtClean="0"/>
              <a:t>سلطة تشريع القوانين</a:t>
            </a:r>
            <a:endParaRPr lang="fr-FR" sz="5400" b="1" dirty="0" smtClean="0"/>
          </a:p>
          <a:p>
            <a:pPr algn="just" rtl="1"/>
            <a:r>
              <a:rPr lang="ar-SA" sz="5400" dirty="0" smtClean="0"/>
              <a:t>عدد الدستور الاتحادي الصلاحيات التشريعية للكونغرس بطريقة الحصر. </a:t>
            </a:r>
            <a:endParaRPr lang="fr-FR" sz="5400" dirty="0"/>
          </a:p>
        </p:txBody>
      </p:sp>
    </p:spTree>
    <p:extLst>
      <p:ext uri="{BB962C8B-B14F-4D97-AF65-F5344CB8AC3E}">
        <p14:creationId xmlns:p14="http://schemas.microsoft.com/office/powerpoint/2010/main" val="67478878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43345" y="2333685"/>
            <a:ext cx="11845637" cy="4524315"/>
          </a:xfrm>
          <a:prstGeom prst="rect">
            <a:avLst/>
          </a:prstGeom>
          <a:noFill/>
        </p:spPr>
        <p:txBody>
          <a:bodyPr wrap="square" rtlCol="0">
            <a:spAutoFit/>
          </a:bodyPr>
          <a:lstStyle/>
          <a:p>
            <a:pPr algn="just" rtl="1"/>
            <a:r>
              <a:rPr lang="ar-SA" sz="4800" dirty="0" smtClean="0"/>
              <a:t>سلطة تشريع القوانين يتقاسمها المجلسين، فالقانون لابد من إقراره في المجلسين معا بالأغلبية المطلقة، إذ يعرض في البداية على مجلس النواب ثم بعد إقراره يعرض على مجلس الشيوخ</a:t>
            </a:r>
            <a:r>
              <a:rPr lang="en-US" sz="4800" dirty="0" smtClean="0"/>
              <a:t>. </a:t>
            </a:r>
            <a:r>
              <a:rPr lang="ar-SA" sz="4800" dirty="0" smtClean="0"/>
              <a:t>إذا حدث خلاف بينهما حول مشروع ما فتشكل لجنة توفيق من أعضاء من المجلسين لوضع نص موحد لمشروع القانون يوافق عليه المجلسين. </a:t>
            </a:r>
            <a:endParaRPr lang="fr-FR" sz="4800" dirty="0"/>
          </a:p>
        </p:txBody>
      </p:sp>
    </p:spTree>
    <p:extLst>
      <p:ext uri="{BB962C8B-B14F-4D97-AF65-F5344CB8AC3E}">
        <p14:creationId xmlns:p14="http://schemas.microsoft.com/office/powerpoint/2010/main" val="117026373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87927" y="3269674"/>
            <a:ext cx="11591778" cy="3416320"/>
          </a:xfrm>
          <a:prstGeom prst="rect">
            <a:avLst/>
          </a:prstGeom>
          <a:noFill/>
        </p:spPr>
        <p:txBody>
          <a:bodyPr wrap="square" rtlCol="0">
            <a:spAutoFit/>
          </a:bodyPr>
          <a:lstStyle/>
          <a:p>
            <a:pPr algn="just" rtl="1"/>
            <a:r>
              <a:rPr lang="ar-MA" sz="5400" b="1" dirty="0" err="1" smtClean="0"/>
              <a:t>2-</a:t>
            </a:r>
            <a:r>
              <a:rPr lang="ar-MA" sz="5400" b="1" dirty="0" smtClean="0"/>
              <a:t> </a:t>
            </a:r>
            <a:r>
              <a:rPr lang="ar-TN" sz="5400" b="1" dirty="0" smtClean="0"/>
              <a:t>سلطة تعديل الدستور</a:t>
            </a:r>
            <a:endParaRPr lang="fr-FR" sz="5400" b="1" dirty="0" smtClean="0"/>
          </a:p>
          <a:p>
            <a:pPr algn="just" rtl="1"/>
            <a:r>
              <a:rPr lang="ar-SA" sz="5400" dirty="0" smtClean="0"/>
              <a:t>تنص المادة 5 من الدستور الأمريكي على أن تعديل الدستور هو اختصاص يتمتع به الكونغرس، باقتراح من ثلثي أعضائه، </a:t>
            </a:r>
            <a:endParaRPr lang="fr-FR" sz="5400" dirty="0"/>
          </a:p>
        </p:txBody>
      </p:sp>
    </p:spTree>
    <p:extLst>
      <p:ext uri="{BB962C8B-B14F-4D97-AF65-F5344CB8AC3E}">
        <p14:creationId xmlns:p14="http://schemas.microsoft.com/office/powerpoint/2010/main" val="28444813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7928" y="2551791"/>
            <a:ext cx="11804072" cy="4154984"/>
          </a:xfrm>
          <a:prstGeom prst="rect">
            <a:avLst/>
          </a:prstGeom>
        </p:spPr>
        <p:txBody>
          <a:bodyPr wrap="square">
            <a:spAutoFit/>
          </a:bodyPr>
          <a:lstStyle/>
          <a:p>
            <a:pPr algn="just" rtl="1"/>
            <a:r>
              <a:rPr lang="ar-SA" sz="4400" b="1" dirty="0" smtClean="0"/>
              <a:t>أولا-</a:t>
            </a:r>
            <a:r>
              <a:rPr lang="ar-TN" sz="4400" b="1" dirty="0" smtClean="0"/>
              <a:t>خصائص </a:t>
            </a:r>
            <a:r>
              <a:rPr lang="ar-TN" sz="4400" b="1" dirty="0"/>
              <a:t>النظام الرئاسي</a:t>
            </a:r>
            <a:endParaRPr lang="fr-FR" sz="4400" b="1" dirty="0"/>
          </a:p>
          <a:p>
            <a:pPr algn="just" rtl="1"/>
            <a:r>
              <a:rPr lang="ar-SA" sz="4400" dirty="0"/>
              <a:t> تتمثل أبرز مظاهر النظام الرئاسي في مجموع من الخصائص، نذكر أهمها على مستوى السلطة التشريعية، ثم بعد ذلك على مستوى السلطة التنفيذية.</a:t>
            </a:r>
            <a:endParaRPr lang="ar-MA" sz="4400" dirty="0"/>
          </a:p>
          <a:p>
            <a:pPr algn="just" rtl="1"/>
            <a:r>
              <a:rPr lang="ar-SA" sz="4400" b="1" dirty="0" smtClean="0"/>
              <a:t>1</a:t>
            </a:r>
            <a:r>
              <a:rPr lang="ar-TN" sz="4400" b="1" dirty="0" smtClean="0"/>
              <a:t>: </a:t>
            </a:r>
            <a:r>
              <a:rPr lang="ar-TN" sz="4400" b="1" dirty="0"/>
              <a:t>على مستوى السلطة التشريعية</a:t>
            </a:r>
            <a:endParaRPr lang="fr-FR" sz="4400" b="1" dirty="0"/>
          </a:p>
          <a:p>
            <a:pPr algn="just" rtl="1"/>
            <a:r>
              <a:rPr lang="ar-SA" sz="4400" dirty="0"/>
              <a:t>يمكن عرض أهم مميزات النظام الرئاسي على </a:t>
            </a:r>
            <a:r>
              <a:rPr lang="ar-SA" sz="4400" dirty="0" smtClean="0"/>
              <a:t>مستوى هذه </a:t>
            </a:r>
            <a:r>
              <a:rPr lang="ar-SA" sz="4400" dirty="0"/>
              <a:t>السلطة </a:t>
            </a:r>
          </a:p>
        </p:txBody>
      </p:sp>
    </p:spTree>
    <p:extLst>
      <p:ext uri="{BB962C8B-B14F-4D97-AF65-F5344CB8AC3E}">
        <p14:creationId xmlns:p14="http://schemas.microsoft.com/office/powerpoint/2010/main" val="108173691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46363" y="1945942"/>
            <a:ext cx="11743752" cy="5078313"/>
          </a:xfrm>
          <a:prstGeom prst="rect">
            <a:avLst/>
          </a:prstGeom>
          <a:noFill/>
        </p:spPr>
        <p:txBody>
          <a:bodyPr wrap="square" rtlCol="0">
            <a:spAutoFit/>
          </a:bodyPr>
          <a:lstStyle/>
          <a:p>
            <a:pPr algn="just" rtl="1"/>
            <a:r>
              <a:rPr lang="ar-TN" sz="5400" b="1" dirty="0" smtClean="0"/>
              <a:t>3: السلطة الانتخابية</a:t>
            </a:r>
            <a:endParaRPr lang="fr-FR" sz="5400" b="1" dirty="0" smtClean="0"/>
          </a:p>
          <a:p>
            <a:pPr algn="just" rtl="1"/>
            <a:r>
              <a:rPr lang="ar-SA" sz="5400" dirty="0" smtClean="0"/>
              <a:t>إن السلطة الانتخابية تمنح وتعهد للبرلمان الأمريكي في حالة ما إذا كان هناك أكثر من مرشحين للانتخابات، ولم يحصل أي منهما على نسبة الأغلبية المطلقة، على هذا الأساس يعاد الانتخاب أمام مجلس النواب</a:t>
            </a:r>
            <a:r>
              <a:rPr lang="en-US" sz="5400" dirty="0" smtClean="0"/>
              <a:t>.</a:t>
            </a:r>
            <a:endParaRPr lang="fr-FR" sz="5400" dirty="0"/>
          </a:p>
        </p:txBody>
      </p:sp>
    </p:spTree>
    <p:extLst>
      <p:ext uri="{BB962C8B-B14F-4D97-AF65-F5344CB8AC3E}">
        <p14:creationId xmlns:p14="http://schemas.microsoft.com/office/powerpoint/2010/main" val="188339308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07819" y="2740216"/>
            <a:ext cx="11984182" cy="5078313"/>
          </a:xfrm>
          <a:prstGeom prst="rect">
            <a:avLst/>
          </a:prstGeom>
          <a:noFill/>
        </p:spPr>
        <p:txBody>
          <a:bodyPr wrap="square" rtlCol="0">
            <a:spAutoFit/>
          </a:bodyPr>
          <a:lstStyle/>
          <a:p>
            <a:pPr algn="just" rtl="1"/>
            <a:r>
              <a:rPr lang="ar-MA" sz="5400" b="1" dirty="0" err="1" smtClean="0"/>
              <a:t>4-</a:t>
            </a:r>
            <a:r>
              <a:rPr lang="ar-MA" sz="5400" b="1" dirty="0" smtClean="0"/>
              <a:t> </a:t>
            </a:r>
            <a:r>
              <a:rPr lang="ar-TN" sz="5400" b="1" dirty="0" smtClean="0"/>
              <a:t>السلطة القضائية</a:t>
            </a:r>
            <a:endParaRPr lang="fr-FR" sz="5400" b="1" dirty="0" smtClean="0"/>
          </a:p>
          <a:p>
            <a:pPr algn="just" rtl="1"/>
            <a:r>
              <a:rPr lang="ar-SA" sz="5400" dirty="0" smtClean="0"/>
              <a:t>يحق لمجلس النواب أن يتهم الرئيس أو نائبه أو أحد موظفي السلطة التنفيذية بالخيانة العظمى، فيحاكم أمام مجلس الشيوخ الذي يترأسه في هذه الحالة رئيس المحكمة الفدرالية</a:t>
            </a:r>
            <a:r>
              <a:rPr lang="en-US" sz="5400" dirty="0" smtClean="0"/>
              <a:t>.</a:t>
            </a:r>
            <a:endParaRPr lang="fr-FR" sz="5400" dirty="0" smtClean="0"/>
          </a:p>
          <a:p>
            <a:pPr algn="just" rtl="1"/>
            <a:endParaRPr lang="fr-FR" sz="5400" dirty="0"/>
          </a:p>
        </p:txBody>
      </p:sp>
    </p:spTree>
    <p:extLst>
      <p:ext uri="{BB962C8B-B14F-4D97-AF65-F5344CB8AC3E}">
        <p14:creationId xmlns:p14="http://schemas.microsoft.com/office/powerpoint/2010/main" val="201122330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66255" y="3009421"/>
            <a:ext cx="11908941" cy="4524315"/>
          </a:xfrm>
          <a:prstGeom prst="rect">
            <a:avLst/>
          </a:prstGeom>
          <a:noFill/>
        </p:spPr>
        <p:txBody>
          <a:bodyPr wrap="square" rtlCol="0">
            <a:spAutoFit/>
          </a:bodyPr>
          <a:lstStyle/>
          <a:p>
            <a:pPr algn="just" rtl="1"/>
            <a:r>
              <a:rPr lang="ar-MA" sz="4800" b="1" dirty="0" smtClean="0"/>
              <a:t>5- </a:t>
            </a:r>
            <a:r>
              <a:rPr lang="ar-TN" sz="4800" b="1" dirty="0" smtClean="0"/>
              <a:t>السلط</a:t>
            </a:r>
            <a:r>
              <a:rPr lang="ar-SA" sz="4800" b="1" dirty="0"/>
              <a:t>ة</a:t>
            </a:r>
            <a:r>
              <a:rPr lang="ar-TN" sz="4800" b="1" dirty="0" smtClean="0"/>
              <a:t> </a:t>
            </a:r>
            <a:r>
              <a:rPr lang="ar-TN" sz="4800" b="1" dirty="0" smtClean="0"/>
              <a:t>المالية</a:t>
            </a:r>
            <a:endParaRPr lang="fr-FR" sz="4800" b="1" dirty="0" smtClean="0"/>
          </a:p>
          <a:p>
            <a:pPr algn="just" rtl="1"/>
            <a:r>
              <a:rPr lang="ar-SA" sz="4800" dirty="0" smtClean="0"/>
              <a:t>تعتبر السلطات المالية أخطر سلطة يتمتع بها الكونغرس بما تمنحه له من تحكم في السلطة التنفيذية، مما يجعل أي مشروع لا </a:t>
            </a:r>
            <a:r>
              <a:rPr lang="ar-SA" sz="4800" dirty="0" err="1" smtClean="0"/>
              <a:t>يرضاه</a:t>
            </a:r>
            <a:r>
              <a:rPr lang="ar-SA" sz="4800" dirty="0" smtClean="0"/>
              <a:t> البرلمان يرفض أن يعطي له التمويل اللازم وهذا ما سيؤدي إلى تعطيله</a:t>
            </a:r>
            <a:r>
              <a:rPr lang="en-US" sz="4800" dirty="0" smtClean="0"/>
              <a:t>.</a:t>
            </a:r>
            <a:endParaRPr lang="fr-FR" sz="4800" dirty="0" smtClean="0"/>
          </a:p>
          <a:p>
            <a:pPr algn="just" rtl="1"/>
            <a:endParaRPr lang="fr-FR" sz="4800" dirty="0"/>
          </a:p>
        </p:txBody>
      </p:sp>
    </p:spTree>
    <p:extLst>
      <p:ext uri="{BB962C8B-B14F-4D97-AF65-F5344CB8AC3E}">
        <p14:creationId xmlns:p14="http://schemas.microsoft.com/office/powerpoint/2010/main" val="378735356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93964" y="2610683"/>
            <a:ext cx="11798744" cy="5078313"/>
          </a:xfrm>
          <a:prstGeom prst="rect">
            <a:avLst/>
          </a:prstGeom>
          <a:noFill/>
        </p:spPr>
        <p:txBody>
          <a:bodyPr wrap="square" rtlCol="0">
            <a:spAutoFit/>
          </a:bodyPr>
          <a:lstStyle/>
          <a:p>
            <a:pPr algn="just" rtl="1"/>
            <a:r>
              <a:rPr lang="ar-SA" sz="5400" b="1" dirty="0" smtClean="0"/>
              <a:t>هنا سنحاول </a:t>
            </a:r>
            <a:r>
              <a:rPr lang="ar-SA" sz="5400" b="1" dirty="0" smtClean="0"/>
              <a:t>تحديد </a:t>
            </a:r>
            <a:r>
              <a:rPr lang="ar-SA" sz="5400" b="1" dirty="0" smtClean="0"/>
              <a:t>مظاهر التداخل </a:t>
            </a:r>
            <a:r>
              <a:rPr lang="ar-SA" sz="5400" b="1" dirty="0" smtClean="0"/>
              <a:t>بين الكونغرس والرئيس </a:t>
            </a:r>
            <a:endParaRPr lang="fr-FR" sz="5400" dirty="0" smtClean="0"/>
          </a:p>
          <a:p>
            <a:pPr algn="just" rtl="1"/>
            <a:r>
              <a:rPr lang="ar-SA" sz="5400" dirty="0" smtClean="0"/>
              <a:t>يتميز النظام الرئاسي في الولايات المتحدة </a:t>
            </a:r>
            <a:r>
              <a:rPr lang="ar-SA" sz="5400" dirty="0" err="1" smtClean="0"/>
              <a:t>بقيامه</a:t>
            </a:r>
            <a:r>
              <a:rPr lang="ar-SA" sz="5400" dirty="0" smtClean="0"/>
              <a:t> على أساس مبدأ الفصل الجامد بين السلطتين التشريعية </a:t>
            </a:r>
            <a:r>
              <a:rPr lang="ar-SA" sz="5400" dirty="0" err="1" smtClean="0"/>
              <a:t>والتنفيذية.</a:t>
            </a:r>
            <a:r>
              <a:rPr lang="ar-SA" sz="5400" dirty="0" smtClean="0"/>
              <a:t> ويتحقق هذا المبدأ في الواقع من خلال انبثاق كل منهما مباشرة من الشعب،</a:t>
            </a:r>
            <a:r>
              <a:rPr lang="ar-MA" sz="5400" dirty="0" smtClean="0"/>
              <a:t> </a:t>
            </a:r>
            <a:endParaRPr lang="fr-FR" sz="5400" dirty="0"/>
          </a:p>
        </p:txBody>
      </p:sp>
    </p:spTree>
    <p:extLst>
      <p:ext uri="{BB962C8B-B14F-4D97-AF65-F5344CB8AC3E}">
        <p14:creationId xmlns:p14="http://schemas.microsoft.com/office/powerpoint/2010/main" val="122558675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07818" y="3182070"/>
            <a:ext cx="11841587" cy="3046988"/>
          </a:xfrm>
          <a:prstGeom prst="rect">
            <a:avLst/>
          </a:prstGeom>
          <a:noFill/>
        </p:spPr>
        <p:txBody>
          <a:bodyPr wrap="square" rtlCol="0">
            <a:spAutoFit/>
          </a:bodyPr>
          <a:lstStyle/>
          <a:p>
            <a:pPr algn="just" rtl="1"/>
            <a:r>
              <a:rPr lang="ar-SA" sz="4800" dirty="0" smtClean="0"/>
              <a:t>ومن خلال استقلالهما شبه التام في ممارسة اختصاصاتهما الدستورية دون أن يكون للكونغرس الحق في حل الكونغرس، ورغم هذا </a:t>
            </a:r>
            <a:r>
              <a:rPr lang="ar-SA" sz="4800" dirty="0" smtClean="0"/>
              <a:t>الفصل</a:t>
            </a:r>
            <a:endParaRPr lang="fr-FR" sz="4800" dirty="0" smtClean="0"/>
          </a:p>
          <a:p>
            <a:pPr algn="just" rtl="1"/>
            <a:endParaRPr lang="fr-FR" sz="4800" dirty="0"/>
          </a:p>
        </p:txBody>
      </p:sp>
    </p:spTree>
    <p:extLst>
      <p:ext uri="{BB962C8B-B14F-4D97-AF65-F5344CB8AC3E}">
        <p14:creationId xmlns:p14="http://schemas.microsoft.com/office/powerpoint/2010/main" val="60461539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35527" y="3408219"/>
            <a:ext cx="11747590" cy="3785652"/>
          </a:xfrm>
          <a:prstGeom prst="rect">
            <a:avLst/>
          </a:prstGeom>
          <a:noFill/>
        </p:spPr>
        <p:txBody>
          <a:bodyPr wrap="square" rtlCol="0">
            <a:spAutoFit/>
          </a:bodyPr>
          <a:lstStyle/>
          <a:p>
            <a:pPr algn="just" rtl="1"/>
            <a:r>
              <a:rPr lang="ar-SA" sz="4800" b="1" dirty="0" smtClean="0"/>
              <a:t>  </a:t>
            </a:r>
            <a:r>
              <a:rPr lang="ar-SA" sz="4800" b="1" dirty="0" smtClean="0"/>
              <a:t>الممارسة السياسية اقتضت في الولايات المتحدة الأمريكية التخفيف من حدة الفصل بوجود بعض الاستثناءات: </a:t>
            </a:r>
            <a:endParaRPr lang="fr-FR" sz="4800" b="1" dirty="0" smtClean="0"/>
          </a:p>
          <a:p>
            <a:pPr algn="just" rtl="1"/>
            <a:r>
              <a:rPr lang="ar-SA" sz="4800" b="1" dirty="0" smtClean="0"/>
              <a:t>على مستوى</a:t>
            </a:r>
            <a:r>
              <a:rPr lang="ar-SA" sz="4800" b="1" dirty="0" smtClean="0"/>
              <a:t> </a:t>
            </a:r>
            <a:r>
              <a:rPr lang="ar-SA" sz="4800" b="1" dirty="0" smtClean="0"/>
              <a:t>تدخل الرئيس في عمل السلطة </a:t>
            </a:r>
            <a:r>
              <a:rPr lang="ar-SA" sz="4800" b="1" dirty="0" smtClean="0"/>
              <a:t>التشريعية</a:t>
            </a:r>
          </a:p>
          <a:p>
            <a:pPr algn="just"/>
            <a:r>
              <a:rPr lang="ar-SA" sz="4800" b="1" dirty="0" smtClean="0"/>
              <a:t>على مستوى تدخل السلطة التشريعية في عمل الرئيس</a:t>
            </a:r>
            <a:endParaRPr lang="fr-FR" sz="4800" b="1" dirty="0" smtClean="0"/>
          </a:p>
          <a:p>
            <a:pPr algn="just" rtl="1"/>
            <a:r>
              <a:rPr lang="ar-SA" sz="4800" b="1" dirty="0" smtClean="0"/>
              <a:t> </a:t>
            </a:r>
            <a:endParaRPr lang="fr-FR" sz="4800" b="1" dirty="0"/>
          </a:p>
        </p:txBody>
      </p:sp>
    </p:spTree>
    <p:extLst>
      <p:ext uri="{BB962C8B-B14F-4D97-AF65-F5344CB8AC3E}">
        <p14:creationId xmlns:p14="http://schemas.microsoft.com/office/powerpoint/2010/main" val="33114824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21631" y="3701534"/>
            <a:ext cx="8921032" cy="707886"/>
          </a:xfrm>
          <a:prstGeom prst="rect">
            <a:avLst/>
          </a:prstGeom>
        </p:spPr>
        <p:txBody>
          <a:bodyPr wrap="none">
            <a:spAutoFit/>
          </a:bodyPr>
          <a:lstStyle/>
          <a:p>
            <a:pPr algn="just"/>
            <a:r>
              <a:rPr lang="ar-SA" sz="4000" b="1" dirty="0" smtClean="0"/>
              <a:t>أولا: مظاهر تدخل الرئيس في عمل السلطة التشريعية</a:t>
            </a:r>
            <a:endParaRPr lang="fr-FR" sz="4000" dirty="0" smtClean="0"/>
          </a:p>
        </p:txBody>
      </p:sp>
    </p:spTree>
    <p:extLst>
      <p:ext uri="{BB962C8B-B14F-4D97-AF65-F5344CB8AC3E}">
        <p14:creationId xmlns:p14="http://schemas.microsoft.com/office/powerpoint/2010/main" val="98149329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982" y="3105835"/>
            <a:ext cx="11901054" cy="2862322"/>
          </a:xfrm>
          <a:prstGeom prst="rect">
            <a:avLst/>
          </a:prstGeom>
        </p:spPr>
        <p:txBody>
          <a:bodyPr wrap="square">
            <a:spAutoFit/>
          </a:bodyPr>
          <a:lstStyle/>
          <a:p>
            <a:pPr algn="just"/>
            <a:r>
              <a:rPr lang="ar-SA" sz="6000" dirty="0" smtClean="0"/>
              <a:t>يتمتع رئيس الولايات المتحدة بعدة وسائل دستورية هامة يؤثر من خلالها على أعمال الكونغرس. ومن أهم هذه الوسائل: </a:t>
            </a:r>
            <a:endParaRPr lang="fr-FR" sz="6000" dirty="0" smtClean="0"/>
          </a:p>
        </p:txBody>
      </p:sp>
    </p:spTree>
    <p:extLst>
      <p:ext uri="{BB962C8B-B14F-4D97-AF65-F5344CB8AC3E}">
        <p14:creationId xmlns:p14="http://schemas.microsoft.com/office/powerpoint/2010/main" val="101760927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02959" y="2610683"/>
            <a:ext cx="11057206" cy="4247317"/>
          </a:xfrm>
          <a:prstGeom prst="rect">
            <a:avLst/>
          </a:prstGeom>
          <a:noFill/>
        </p:spPr>
        <p:txBody>
          <a:bodyPr wrap="square" rtlCol="0">
            <a:spAutoFit/>
          </a:bodyPr>
          <a:lstStyle/>
          <a:p>
            <a:pPr algn="just" rtl="1"/>
            <a:r>
              <a:rPr lang="ar-SA" sz="5400" dirty="0" smtClean="0"/>
              <a:t>- منح رئيس الجمهورية حق الاعتراض التوفيقي( الفيتو)  على مشروعات القوانين التي يقرها البرلمان،  لإن الرئيس ينبغي عليه أن يوقع على القوانين الصادرة على الكونغرس تمهيدا لنشرها ودخولها حيز التنفيذ، </a:t>
            </a:r>
            <a:endParaRPr lang="fr-FR" sz="5400" dirty="0"/>
          </a:p>
        </p:txBody>
      </p:sp>
    </p:spTree>
    <p:extLst>
      <p:ext uri="{BB962C8B-B14F-4D97-AF65-F5344CB8AC3E}">
        <p14:creationId xmlns:p14="http://schemas.microsoft.com/office/powerpoint/2010/main" val="242963807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6474" y="3756999"/>
            <a:ext cx="11360726" cy="2585323"/>
          </a:xfrm>
          <a:prstGeom prst="rect">
            <a:avLst/>
          </a:prstGeom>
        </p:spPr>
        <p:txBody>
          <a:bodyPr wrap="square">
            <a:spAutoFit/>
          </a:bodyPr>
          <a:lstStyle/>
          <a:p>
            <a:pPr algn="just"/>
            <a:r>
              <a:rPr lang="ar-SA" sz="5400" dirty="0" smtClean="0"/>
              <a:t>ولا يستطيع التغلب على ذلك الاعتراض إلا بعد عرض القرارات عليه ثانية وموافقته عليها بأغلبية الثلثين</a:t>
            </a:r>
            <a:r>
              <a:rPr lang="en-US" sz="5400" dirty="0" smtClean="0"/>
              <a:t>.</a:t>
            </a:r>
            <a:endParaRPr lang="fr-FR" sz="5400" dirty="0" smtClean="0"/>
          </a:p>
        </p:txBody>
      </p:sp>
    </p:spTree>
    <p:extLst>
      <p:ext uri="{BB962C8B-B14F-4D97-AF65-F5344CB8AC3E}">
        <p14:creationId xmlns:p14="http://schemas.microsoft.com/office/powerpoint/2010/main" val="14331948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3006436"/>
            <a:ext cx="12192000" cy="4524315"/>
          </a:xfrm>
          <a:prstGeom prst="rect">
            <a:avLst/>
          </a:prstGeom>
          <a:noFill/>
        </p:spPr>
        <p:txBody>
          <a:bodyPr wrap="square" rtlCol="0">
            <a:spAutoFit/>
          </a:bodyPr>
          <a:lstStyle/>
          <a:p>
            <a:pPr algn="just" rtl="1"/>
            <a:r>
              <a:rPr lang="ar-TN" sz="4800" b="1" dirty="0" smtClean="0"/>
              <a:t>أولا: الحرية في اختيار أعضاء السلطة التشريعية </a:t>
            </a:r>
            <a:endParaRPr lang="ar-SA" sz="4800" b="1" dirty="0" smtClean="0"/>
          </a:p>
          <a:p>
            <a:pPr algn="just" rtl="1"/>
            <a:r>
              <a:rPr lang="ar-SA" sz="4800" dirty="0" smtClean="0"/>
              <a:t>وفق </a:t>
            </a:r>
            <a:r>
              <a:rPr lang="ar-SA" sz="4800" dirty="0" smtClean="0"/>
              <a:t>هذا النظام يتم اختيار أعضاء البرلمان بالانتخاب الحر المباشر من قبل جميع أعضاء هيئة الناخبين، وهنا لا يجوز للسلطة التنفيذية حق في التدخل في هذه العملية بما قد يؤثر على نتائج الانتخابات.</a:t>
            </a:r>
            <a:endParaRPr lang="fr-FR" sz="4800" dirty="0" smtClean="0"/>
          </a:p>
          <a:p>
            <a:pPr algn="r" rtl="1"/>
            <a:endParaRPr lang="fr-FR" sz="4800" dirty="0"/>
          </a:p>
        </p:txBody>
      </p:sp>
    </p:spTree>
    <p:extLst>
      <p:ext uri="{BB962C8B-B14F-4D97-AF65-F5344CB8AC3E}">
        <p14:creationId xmlns:p14="http://schemas.microsoft.com/office/powerpoint/2010/main" val="202698115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89565" y="3134112"/>
            <a:ext cx="11254153" cy="4247317"/>
          </a:xfrm>
          <a:prstGeom prst="rect">
            <a:avLst/>
          </a:prstGeom>
          <a:noFill/>
        </p:spPr>
        <p:txBody>
          <a:bodyPr wrap="square" rtlCol="0">
            <a:spAutoFit/>
          </a:bodyPr>
          <a:lstStyle/>
          <a:p>
            <a:pPr algn="just" rtl="1"/>
            <a:r>
              <a:rPr lang="ar-SA" sz="5400" dirty="0" smtClean="0"/>
              <a:t>-المبادرة بصورة غير مباشرة لاقتراح مشاريع القوانين، وحث الكونغرس على إصدارها وذلك من خلال أصدقائه أو من خلال رؤساء الكتل الحزبية واللجان البرلمانية في المجلسين</a:t>
            </a:r>
            <a:r>
              <a:rPr lang="en-US" sz="5400" dirty="0" smtClean="0"/>
              <a:t>.</a:t>
            </a:r>
            <a:r>
              <a:rPr lang="ar-SA" sz="5400" dirty="0" smtClean="0"/>
              <a:t> </a:t>
            </a:r>
            <a:endParaRPr lang="fr-FR" sz="5400" dirty="0" smtClean="0"/>
          </a:p>
          <a:p>
            <a:pPr algn="just" rtl="1"/>
            <a:r>
              <a:rPr lang="ar-SA" sz="5400" dirty="0" smtClean="0"/>
              <a:t>-</a:t>
            </a:r>
            <a:endParaRPr lang="fr-FR" sz="5400" dirty="0"/>
          </a:p>
        </p:txBody>
      </p:sp>
    </p:spTree>
    <p:extLst>
      <p:ext uri="{BB962C8B-B14F-4D97-AF65-F5344CB8AC3E}">
        <p14:creationId xmlns:p14="http://schemas.microsoft.com/office/powerpoint/2010/main" val="315513349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0945" y="3072348"/>
            <a:ext cx="11790218" cy="3785652"/>
          </a:xfrm>
          <a:prstGeom prst="rect">
            <a:avLst/>
          </a:prstGeom>
        </p:spPr>
        <p:txBody>
          <a:bodyPr wrap="square">
            <a:spAutoFit/>
          </a:bodyPr>
          <a:lstStyle/>
          <a:p>
            <a:pPr algn="just"/>
            <a:r>
              <a:rPr lang="ar-SA" sz="6000" dirty="0" smtClean="0"/>
              <a:t>-حق إعداد مشروع الموازنة الاتحادية السنوية ورفعها للكونغرس، فهي تحدد الإطار العملي للسياسة التي يمكن أن تنهجها السلطة التنفيذية خلال السنة المالية.</a:t>
            </a:r>
            <a:endParaRPr lang="fr-FR" sz="6000" dirty="0" smtClean="0"/>
          </a:p>
        </p:txBody>
      </p:sp>
    </p:spTree>
    <p:extLst>
      <p:ext uri="{BB962C8B-B14F-4D97-AF65-F5344CB8AC3E}">
        <p14:creationId xmlns:p14="http://schemas.microsoft.com/office/powerpoint/2010/main" val="192656120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35528" y="2733395"/>
            <a:ext cx="11786168" cy="4247317"/>
          </a:xfrm>
          <a:prstGeom prst="rect">
            <a:avLst/>
          </a:prstGeom>
          <a:noFill/>
        </p:spPr>
        <p:txBody>
          <a:bodyPr wrap="square" rtlCol="0">
            <a:spAutoFit/>
          </a:bodyPr>
          <a:lstStyle/>
          <a:p>
            <a:pPr algn="just" rtl="1"/>
            <a:r>
              <a:rPr lang="ar-SA" sz="5400" dirty="0" smtClean="0"/>
              <a:t>-حق توجيه خطاب للكونغرس عن حالة الاتحاد، ويتضمن هذا الخطاب الذي يلقى عادة في مستهل كل عام تقييم الرئيس لأوضاع البلاد وخططه السياسية والاقتصادية </a:t>
            </a:r>
            <a:r>
              <a:rPr lang="ar-SA" sz="5400" dirty="0" smtClean="0"/>
              <a:t>والاجتماعية. </a:t>
            </a:r>
            <a:r>
              <a:rPr lang="ar-SA" sz="5400" dirty="0" smtClean="0"/>
              <a:t>ويلعب هذا الخطاب دورا هاما في توجيه </a:t>
            </a:r>
            <a:r>
              <a:rPr lang="ar-SA" sz="5400" dirty="0" smtClean="0"/>
              <a:t>الكونغرس</a:t>
            </a:r>
            <a:endParaRPr lang="fr-FR" sz="5400" dirty="0"/>
          </a:p>
        </p:txBody>
      </p:sp>
    </p:spTree>
    <p:extLst>
      <p:ext uri="{BB962C8B-B14F-4D97-AF65-F5344CB8AC3E}">
        <p14:creationId xmlns:p14="http://schemas.microsoft.com/office/powerpoint/2010/main" val="270684384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48887" y="2333685"/>
            <a:ext cx="11451102" cy="4524315"/>
          </a:xfrm>
          <a:prstGeom prst="rect">
            <a:avLst/>
          </a:prstGeom>
          <a:noFill/>
        </p:spPr>
        <p:txBody>
          <a:bodyPr wrap="square" rtlCol="0">
            <a:spAutoFit/>
          </a:bodyPr>
          <a:lstStyle/>
          <a:p>
            <a:pPr algn="just" rtl="1"/>
            <a:r>
              <a:rPr lang="ar-SA" sz="4800" b="1" dirty="0" smtClean="0"/>
              <a:t>ثانيا: مظاهر تدخل السلطة التشريعية في عمل الرئيس </a:t>
            </a:r>
            <a:endParaRPr lang="fr-FR" sz="4800" dirty="0" smtClean="0"/>
          </a:p>
          <a:p>
            <a:pPr algn="just" rtl="1"/>
            <a:r>
              <a:rPr lang="ar-SA" sz="4800" dirty="0" smtClean="0"/>
              <a:t> يتمتع الكونغرس بعدة وسائل دستورية هامة يؤثر من خلالها على رئيس الولايات </a:t>
            </a:r>
            <a:r>
              <a:rPr lang="ar-SA" sz="4800" dirty="0" err="1" smtClean="0"/>
              <a:t>المتحدة.</a:t>
            </a:r>
            <a:r>
              <a:rPr lang="ar-SA" sz="4800" dirty="0" smtClean="0"/>
              <a:t> ومن أهم هذه </a:t>
            </a:r>
            <a:r>
              <a:rPr lang="ar-SA" sz="4800" dirty="0" err="1" smtClean="0"/>
              <a:t>الوسائل:</a:t>
            </a:r>
            <a:r>
              <a:rPr lang="ar-SA" sz="4800" dirty="0" smtClean="0"/>
              <a:t> </a:t>
            </a:r>
            <a:endParaRPr lang="fr-FR" sz="4800" dirty="0" smtClean="0"/>
          </a:p>
          <a:p>
            <a:pPr lvl="0" algn="just" rtl="1">
              <a:buFont typeface="Wingdings" pitchFamily="2" charset="2"/>
              <a:buChar char="ü"/>
            </a:pPr>
            <a:r>
              <a:rPr lang="ar-SA" sz="4800" dirty="0" smtClean="0"/>
              <a:t>أخذ رأي مجلس الشيوخ فيما يتعلق بالسياسة الخارجية، كما يجب الحصول على موافقته على المعاهدات والاتفاقيات التي يعقدها رئيس الجمهورية، </a:t>
            </a:r>
            <a:endParaRPr lang="fr-FR" sz="4800" dirty="0"/>
          </a:p>
        </p:txBody>
      </p:sp>
    </p:spTree>
    <p:extLst>
      <p:ext uri="{BB962C8B-B14F-4D97-AF65-F5344CB8AC3E}">
        <p14:creationId xmlns:p14="http://schemas.microsoft.com/office/powerpoint/2010/main" val="92532018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36371" y="3272044"/>
            <a:ext cx="7119257" cy="1323439"/>
          </a:xfrm>
          <a:prstGeom prst="rect">
            <a:avLst/>
          </a:prstGeom>
        </p:spPr>
        <p:txBody>
          <a:bodyPr wrap="none">
            <a:spAutoFit/>
          </a:bodyPr>
          <a:lstStyle/>
          <a:p>
            <a:pPr lvl="0" algn="just">
              <a:buFont typeface="Wingdings" pitchFamily="2" charset="2"/>
              <a:buChar char="ü"/>
            </a:pPr>
            <a:r>
              <a:rPr lang="ar-SA" sz="4000" dirty="0" smtClean="0"/>
              <a:t> موافقته على تعيين كبار الموظفين </a:t>
            </a:r>
          </a:p>
          <a:p>
            <a:pPr lvl="0" algn="just">
              <a:buFont typeface="Wingdings" pitchFamily="2" charset="2"/>
              <a:buChar char="ü"/>
            </a:pPr>
            <a:r>
              <a:rPr lang="ar-SA" sz="4000" dirty="0" smtClean="0"/>
              <a:t>موافقته أيضا على </a:t>
            </a:r>
            <a:r>
              <a:rPr lang="ar-SA" sz="4000" dirty="0" smtClean="0"/>
              <a:t>قضاة المحكمة العليا.</a:t>
            </a:r>
            <a:endParaRPr lang="fr-FR" sz="4000" dirty="0" smtClean="0"/>
          </a:p>
        </p:txBody>
      </p:sp>
    </p:spTree>
    <p:extLst>
      <p:ext uri="{BB962C8B-B14F-4D97-AF65-F5344CB8AC3E}">
        <p14:creationId xmlns:p14="http://schemas.microsoft.com/office/powerpoint/2010/main" val="90461261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33003" y="3879273"/>
            <a:ext cx="11408898" cy="3416320"/>
          </a:xfrm>
          <a:prstGeom prst="rect">
            <a:avLst/>
          </a:prstGeom>
          <a:noFill/>
        </p:spPr>
        <p:txBody>
          <a:bodyPr wrap="square" rtlCol="0">
            <a:spAutoFit/>
          </a:bodyPr>
          <a:lstStyle/>
          <a:p>
            <a:pPr algn="just" rtl="1"/>
            <a:r>
              <a:rPr lang="ar-SA" sz="5400" dirty="0" smtClean="0"/>
              <a:t>-يختار </a:t>
            </a:r>
            <a:r>
              <a:rPr lang="ar-SA" sz="5400" dirty="0" smtClean="0"/>
              <a:t>مجلس الشيوخ رئيسا مؤقتا في غياب نائب الرئيس أو عند توليه مهام رئيس الولايات المتحدة</a:t>
            </a:r>
            <a:r>
              <a:rPr lang="en-US" sz="5400" dirty="0" smtClean="0"/>
              <a:t>.</a:t>
            </a:r>
            <a:endParaRPr lang="fr-FR" sz="5400" dirty="0" smtClean="0"/>
          </a:p>
          <a:p>
            <a:pPr lvl="0" algn="just" rtl="1"/>
            <a:endParaRPr lang="ar-MA" sz="5400" dirty="0" smtClean="0"/>
          </a:p>
          <a:p>
            <a:pPr marL="342900" indent="-342900" algn="just" rtl="1">
              <a:buFont typeface="+mj-lt"/>
              <a:buAutoNum type="arabicPeriod"/>
            </a:pPr>
            <a:endParaRPr lang="fr-FR" sz="5400" dirty="0"/>
          </a:p>
        </p:txBody>
      </p:sp>
    </p:spTree>
    <p:extLst>
      <p:ext uri="{BB962C8B-B14F-4D97-AF65-F5344CB8AC3E}">
        <p14:creationId xmlns:p14="http://schemas.microsoft.com/office/powerpoint/2010/main" val="335159293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45162" y="2409199"/>
            <a:ext cx="11211951" cy="4247317"/>
          </a:xfrm>
          <a:prstGeom prst="rect">
            <a:avLst/>
          </a:prstGeom>
          <a:noFill/>
        </p:spPr>
        <p:txBody>
          <a:bodyPr wrap="square" rtlCol="0">
            <a:spAutoFit/>
          </a:bodyPr>
          <a:lstStyle/>
          <a:p>
            <a:pPr algn="just" rtl="1">
              <a:buFont typeface="Wingdings" pitchFamily="2" charset="2"/>
              <a:buChar char="ü"/>
            </a:pPr>
            <a:r>
              <a:rPr lang="ar-SA" sz="5400" dirty="0" smtClean="0"/>
              <a:t>حق </a:t>
            </a:r>
            <a:r>
              <a:rPr lang="ar-SA" sz="5400" dirty="0" smtClean="0"/>
              <a:t>اتهام رئيس الدولة وكبار الموظفين الفدراليين.  بالخيانة أو الرشوة أو أية جناية أو جنحة </a:t>
            </a:r>
            <a:r>
              <a:rPr lang="ar-SA" sz="5400" dirty="0" smtClean="0"/>
              <a:t>ضارة </a:t>
            </a:r>
            <a:r>
              <a:rPr lang="ar-SA" sz="5400" dirty="0" smtClean="0"/>
              <a:t>بالمصلحة العامة. ويعود لمجلس الشيوخ فقط صلاحية محاكمة </a:t>
            </a:r>
            <a:r>
              <a:rPr lang="ar-SA" sz="5400" dirty="0" err="1" smtClean="0"/>
              <a:t>الرئيس.</a:t>
            </a:r>
            <a:r>
              <a:rPr lang="ar-SA" sz="5400" dirty="0" smtClean="0"/>
              <a:t> ويترأس المحاكمة رئيس المحكمة </a:t>
            </a:r>
            <a:r>
              <a:rPr lang="ar-SA" sz="5400" dirty="0" err="1" smtClean="0"/>
              <a:t>العليا.</a:t>
            </a:r>
            <a:r>
              <a:rPr lang="ar-SA" sz="5400" dirty="0" smtClean="0"/>
              <a:t> </a:t>
            </a:r>
            <a:endParaRPr lang="fr-FR" sz="5400" dirty="0"/>
          </a:p>
        </p:txBody>
      </p:sp>
    </p:spTree>
    <p:extLst>
      <p:ext uri="{BB962C8B-B14F-4D97-AF65-F5344CB8AC3E}">
        <p14:creationId xmlns:p14="http://schemas.microsoft.com/office/powerpoint/2010/main" val="75694728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05406" y="3811012"/>
            <a:ext cx="11648049" cy="3046988"/>
          </a:xfrm>
          <a:prstGeom prst="rect">
            <a:avLst/>
          </a:prstGeom>
          <a:noFill/>
        </p:spPr>
        <p:txBody>
          <a:bodyPr wrap="square" rtlCol="0">
            <a:spAutoFit/>
          </a:bodyPr>
          <a:lstStyle/>
          <a:p>
            <a:pPr lvl="0" algn="just" rtl="1"/>
            <a:r>
              <a:rPr lang="ar-SA" sz="4800" dirty="0" smtClean="0"/>
              <a:t>هذا لأن </a:t>
            </a:r>
            <a:r>
              <a:rPr lang="ar-SA" sz="4800" dirty="0" smtClean="0"/>
              <a:t>مجلس </a:t>
            </a:r>
            <a:r>
              <a:rPr lang="ar-SA" sz="4800" dirty="0" smtClean="0"/>
              <a:t>الشيوخ هو الممثل للولايات لأنه محدود في عدد أعضائه بالنظر لمجلس </a:t>
            </a:r>
            <a:r>
              <a:rPr lang="ar-SA" sz="4800" dirty="0" smtClean="0"/>
              <a:t>النواب.</a:t>
            </a:r>
            <a:r>
              <a:rPr lang="ar-SA" sz="4800" dirty="0"/>
              <a:t> </a:t>
            </a:r>
            <a:r>
              <a:rPr lang="ar-SA" sz="4800" dirty="0" smtClean="0"/>
              <a:t>تكون </a:t>
            </a:r>
            <a:r>
              <a:rPr lang="ar-SA" sz="4800" dirty="0" smtClean="0"/>
              <a:t>مدة </a:t>
            </a:r>
            <a:r>
              <a:rPr lang="ar-SA" sz="4800" dirty="0" smtClean="0"/>
              <a:t>نيابته أطول من مدة نيابة مجلس النواب.</a:t>
            </a:r>
            <a:endParaRPr lang="fr-FR" sz="4800" dirty="0" smtClean="0"/>
          </a:p>
          <a:p>
            <a:pPr algn="r" rtl="1"/>
            <a:endParaRPr lang="fr-FR" sz="4800" dirty="0"/>
          </a:p>
        </p:txBody>
      </p:sp>
    </p:spTree>
    <p:extLst>
      <p:ext uri="{BB962C8B-B14F-4D97-AF65-F5344CB8AC3E}">
        <p14:creationId xmlns:p14="http://schemas.microsoft.com/office/powerpoint/2010/main" val="153717913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66255" y="2421135"/>
            <a:ext cx="11655296" cy="4247317"/>
          </a:xfrm>
          <a:prstGeom prst="rect">
            <a:avLst/>
          </a:prstGeom>
          <a:noFill/>
        </p:spPr>
        <p:txBody>
          <a:bodyPr wrap="square" rtlCol="0">
            <a:spAutoFit/>
          </a:bodyPr>
          <a:lstStyle/>
          <a:p>
            <a:pPr algn="just" rtl="1"/>
            <a:r>
              <a:rPr lang="ar-SA" sz="5400" dirty="0" smtClean="0"/>
              <a:t>وسيلة الضغط </a:t>
            </a:r>
            <a:r>
              <a:rPr lang="ar-SA" sz="5400" dirty="0" err="1" smtClean="0"/>
              <a:t>المالية </a:t>
            </a:r>
            <a:r>
              <a:rPr lang="ar-SA" sz="5400" dirty="0" smtClean="0"/>
              <a:t>: الكونغرس من خلال صلاحيته في مجال إقرار قانون الموازنة والقوانين المالية الأخرى يستطيع أن يؤثر إلى حد كبير على سياسة الرئيس، فالحكومة لا يمكن أن تعمل بدون التصويت على الميزانية أي تفويض بالجباية والإنفاق </a:t>
            </a:r>
            <a:endParaRPr lang="fr-FR" sz="5400" dirty="0"/>
          </a:p>
        </p:txBody>
      </p:sp>
    </p:spTree>
    <p:extLst>
      <p:ext uri="{BB962C8B-B14F-4D97-AF65-F5344CB8AC3E}">
        <p14:creationId xmlns:p14="http://schemas.microsoft.com/office/powerpoint/2010/main" val="67495584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04801" y="2198184"/>
            <a:ext cx="11656788" cy="4524315"/>
          </a:xfrm>
          <a:prstGeom prst="rect">
            <a:avLst/>
          </a:prstGeom>
          <a:noFill/>
        </p:spPr>
        <p:txBody>
          <a:bodyPr wrap="square" rtlCol="0">
            <a:spAutoFit/>
          </a:bodyPr>
          <a:lstStyle/>
          <a:p>
            <a:pPr algn="just" rtl="1"/>
            <a:r>
              <a:rPr lang="ar-SA" sz="4800" b="1" dirty="0" smtClean="0"/>
              <a:t>خلاصة القول، </a:t>
            </a:r>
            <a:r>
              <a:rPr lang="ar-SA" sz="4800" dirty="0" smtClean="0"/>
              <a:t>أرسى الدستور الأمريكي مبدأين: مبدأ الاستقلال العضوي لكل سلطة، ومبدأ التخصص الوظيفي، ويقصد بالاستقلال العضوي أن تكون كل سلطة من سلطات الدولة الثلاث، السلطة التشريعية، والسلطة التنفيذية، والسلطة القضائية، مستقلة عن السلطتين </a:t>
            </a:r>
            <a:r>
              <a:rPr lang="ar-SA" sz="4800" dirty="0" err="1" smtClean="0"/>
              <a:t>الأخرين</a:t>
            </a:r>
            <a:r>
              <a:rPr lang="ar-SA" sz="4800" dirty="0" smtClean="0"/>
              <a:t>، وخاصة في مجال التكوين والحل،</a:t>
            </a:r>
            <a:endParaRPr lang="fr-FR" sz="4800" dirty="0"/>
          </a:p>
        </p:txBody>
      </p:sp>
    </p:spTree>
    <p:extLst>
      <p:ext uri="{BB962C8B-B14F-4D97-AF65-F5344CB8AC3E}">
        <p14:creationId xmlns:p14="http://schemas.microsoft.com/office/powerpoint/2010/main" val="8280942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10836" y="2770909"/>
            <a:ext cx="12081164" cy="5078313"/>
          </a:xfrm>
          <a:prstGeom prst="rect">
            <a:avLst/>
          </a:prstGeom>
          <a:noFill/>
        </p:spPr>
        <p:txBody>
          <a:bodyPr wrap="square" rtlCol="0">
            <a:spAutoFit/>
          </a:bodyPr>
          <a:lstStyle/>
          <a:p>
            <a:pPr algn="just" rtl="1"/>
            <a:r>
              <a:rPr lang="ar-SA" sz="5400" b="1" dirty="0" smtClean="0"/>
              <a:t>ثانيا: عدم جواز تدخل السلطة التنفيذية في عمل البرلمان</a:t>
            </a:r>
            <a:endParaRPr lang="ar-MA" sz="5400" b="1" dirty="0" smtClean="0"/>
          </a:p>
          <a:p>
            <a:pPr algn="just" rtl="1"/>
            <a:r>
              <a:rPr lang="ar-SA" sz="5400" dirty="0" smtClean="0"/>
              <a:t>بمعنى أنه لا يجوز لرئيس السلطة التنفيذية أو أحد </a:t>
            </a:r>
            <a:r>
              <a:rPr lang="ar-SA" sz="5400" dirty="0" err="1" smtClean="0"/>
              <a:t>معاوينيه</a:t>
            </a:r>
            <a:r>
              <a:rPr lang="ar-SA" sz="5400" dirty="0" smtClean="0"/>
              <a:t> </a:t>
            </a:r>
            <a:r>
              <a:rPr lang="ar-SA" sz="5400" dirty="0" smtClean="0"/>
              <a:t>التدخل بأي شكل من الأشكال بسير العمل البرلماني أو التأثير فيه، </a:t>
            </a:r>
            <a:endParaRPr lang="ar-MA" sz="5400" b="1" dirty="0" smtClean="0"/>
          </a:p>
          <a:p>
            <a:pPr algn="just" rtl="1"/>
            <a:endParaRPr lang="fr-FR" sz="5400" dirty="0"/>
          </a:p>
        </p:txBody>
      </p:sp>
    </p:spTree>
    <p:extLst>
      <p:ext uri="{BB962C8B-B14F-4D97-AF65-F5344CB8AC3E}">
        <p14:creationId xmlns:p14="http://schemas.microsoft.com/office/powerpoint/2010/main" val="144918816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993904" y="3092548"/>
            <a:ext cx="10846191" cy="3416320"/>
          </a:xfrm>
          <a:prstGeom prst="rect">
            <a:avLst/>
          </a:prstGeom>
          <a:noFill/>
        </p:spPr>
        <p:txBody>
          <a:bodyPr wrap="square" rtlCol="0">
            <a:spAutoFit/>
          </a:bodyPr>
          <a:lstStyle/>
          <a:p>
            <a:pPr algn="just" rtl="1"/>
            <a:r>
              <a:rPr lang="ar-SA" sz="5400" dirty="0" smtClean="0"/>
              <a:t>، فرئيس الولايات المتحدة ينتخب بواسطة الشعب، ولا يمكن مساءلته أمام الكونغرس، الذي بدوره يتم اختيار أعضائه من الشعب، ولا يملك الرئيس حله. </a:t>
            </a:r>
            <a:endParaRPr lang="fr-FR" sz="5400" dirty="0"/>
          </a:p>
        </p:txBody>
      </p:sp>
    </p:spTree>
    <p:extLst>
      <p:ext uri="{BB962C8B-B14F-4D97-AF65-F5344CB8AC3E}">
        <p14:creationId xmlns:p14="http://schemas.microsoft.com/office/powerpoint/2010/main" val="27871332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870354"/>
            <a:ext cx="11582402" cy="3785652"/>
          </a:xfrm>
          <a:prstGeom prst="rect">
            <a:avLst/>
          </a:prstGeom>
        </p:spPr>
        <p:txBody>
          <a:bodyPr wrap="square">
            <a:spAutoFit/>
          </a:bodyPr>
          <a:lstStyle/>
          <a:p>
            <a:pPr algn="just"/>
            <a:r>
              <a:rPr lang="ar-SA" sz="6000" dirty="0" smtClean="0"/>
              <a:t>أما التخصص الوظيفي فيقصد به أن تختص كل سلطة من السلطات الثلاث بوظيفة معينة بذاتها، بل </a:t>
            </a:r>
            <a:r>
              <a:rPr lang="ar-TN" sz="6000" dirty="0" smtClean="0"/>
              <a:t>لا </a:t>
            </a:r>
            <a:r>
              <a:rPr lang="ar-SA" sz="6000" dirty="0" smtClean="0"/>
              <a:t>يجوز لأي سلطة أن تجاوز وظيفتها إلى غيرها مما يدخل في اختصاص سلطة أخرى.</a:t>
            </a:r>
            <a:endParaRPr lang="fr-FR" sz="6000" dirty="0" smtClean="0"/>
          </a:p>
        </p:txBody>
      </p:sp>
    </p:spTree>
    <p:extLst>
      <p:ext uri="{BB962C8B-B14F-4D97-AF65-F5344CB8AC3E}">
        <p14:creationId xmlns:p14="http://schemas.microsoft.com/office/powerpoint/2010/main" val="119434538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304801" y="2986827"/>
            <a:ext cx="11617996" cy="3416320"/>
          </a:xfrm>
          <a:prstGeom prst="rect">
            <a:avLst/>
          </a:prstGeom>
          <a:noFill/>
        </p:spPr>
        <p:txBody>
          <a:bodyPr wrap="square" rtlCol="0">
            <a:spAutoFit/>
          </a:bodyPr>
          <a:lstStyle/>
          <a:p>
            <a:pPr algn="just" rtl="1"/>
            <a:r>
              <a:rPr lang="ar-SA" sz="5400" b="1" dirty="0" smtClean="0"/>
              <a:t>كما نجد بأن</a:t>
            </a:r>
            <a:r>
              <a:rPr lang="ar-SA" sz="5400" dirty="0" smtClean="0"/>
              <a:t> الممارسة السياسية الأمريكية تجعلنا نقول بأن النظام الرئاسي قائم على فكرة الفصل شبه المطلق أو الفصل النسبي، وليس الفصل المطلق بين السلطات، </a:t>
            </a:r>
            <a:endParaRPr lang="fr-FR" sz="5400" dirty="0"/>
          </a:p>
        </p:txBody>
      </p:sp>
    </p:spTree>
    <p:extLst>
      <p:ext uri="{BB962C8B-B14F-4D97-AF65-F5344CB8AC3E}">
        <p14:creationId xmlns:p14="http://schemas.microsoft.com/office/powerpoint/2010/main" val="606688246"/>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6473" y="3105835"/>
            <a:ext cx="11333018" cy="2862322"/>
          </a:xfrm>
          <a:prstGeom prst="rect">
            <a:avLst/>
          </a:prstGeom>
        </p:spPr>
        <p:txBody>
          <a:bodyPr wrap="square">
            <a:spAutoFit/>
          </a:bodyPr>
          <a:lstStyle/>
          <a:p>
            <a:pPr algn="just"/>
            <a:r>
              <a:rPr lang="ar-SA" sz="6000" dirty="0" smtClean="0"/>
              <a:t>وذلك لقيام بعض الاستثناءات عليه في ظل هذا النظام، وذلك أن منطق الفصل المطلق يستبعد أية استثناءات، وهو أمر يتعذر تحقيقه</a:t>
            </a:r>
            <a:r>
              <a:rPr lang="en-US" sz="6000" dirty="0" smtClean="0"/>
              <a:t>. </a:t>
            </a:r>
            <a:endParaRPr lang="fr-FR" sz="6000" dirty="0"/>
          </a:p>
        </p:txBody>
      </p:sp>
    </p:spTree>
    <p:extLst>
      <p:ext uri="{BB962C8B-B14F-4D97-AF65-F5344CB8AC3E}">
        <p14:creationId xmlns:p14="http://schemas.microsoft.com/office/powerpoint/2010/main" val="1471881757"/>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15636" y="2333685"/>
            <a:ext cx="11634195" cy="4524315"/>
          </a:xfrm>
          <a:prstGeom prst="rect">
            <a:avLst/>
          </a:prstGeom>
          <a:noFill/>
        </p:spPr>
        <p:txBody>
          <a:bodyPr wrap="square" rtlCol="0">
            <a:spAutoFit/>
          </a:bodyPr>
          <a:lstStyle/>
          <a:p>
            <a:pPr algn="just" rtl="1"/>
            <a:r>
              <a:rPr lang="ar-SA" sz="4800" dirty="0" smtClean="0"/>
              <a:t>كما نشير بأن النظام الرئاسي الكلاسيكي الذي شرحناه يختلف عن النظام الرئاسي السائد في الدول النامية وخاصة أمريكا اللاتينية وأفريقيا، حيث يسيطر الرئيس على معظم الاختصاصات على حساب البرلمان، والسبب في ذلك هو أن هذه الأنظمة حاولت تطبيق هذا النظام دون المراعاة لأوضاعها السياسية والاقتصادية والاجتماعية المختلفة</a:t>
            </a:r>
            <a:r>
              <a:rPr lang="ar-MA" sz="4800" dirty="0" err="1" smtClean="0"/>
              <a:t>.</a:t>
            </a:r>
            <a:endParaRPr lang="fr-FR" sz="4800" dirty="0"/>
          </a:p>
        </p:txBody>
      </p:sp>
    </p:spTree>
    <p:extLst>
      <p:ext uri="{BB962C8B-B14F-4D97-AF65-F5344CB8AC3E}">
        <p14:creationId xmlns:p14="http://schemas.microsoft.com/office/powerpoint/2010/main" val="34356971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 y="2442450"/>
            <a:ext cx="12192000" cy="5262979"/>
          </a:xfrm>
          <a:prstGeom prst="rect">
            <a:avLst/>
          </a:prstGeom>
          <a:noFill/>
        </p:spPr>
        <p:txBody>
          <a:bodyPr wrap="square" rtlCol="0">
            <a:spAutoFit/>
          </a:bodyPr>
          <a:lstStyle/>
          <a:p>
            <a:pPr algn="just" rtl="1"/>
            <a:r>
              <a:rPr lang="ar-TN" sz="4800" b="1" dirty="0" smtClean="0"/>
              <a:t>ثالثا: الوظيفة التشريعية هي حق للبرلمان وحده</a:t>
            </a:r>
            <a:endParaRPr lang="fr-FR" sz="4800" b="1" dirty="0" smtClean="0"/>
          </a:p>
          <a:p>
            <a:pPr algn="just" rtl="1"/>
            <a:r>
              <a:rPr lang="ar-SA" sz="4800" dirty="0" smtClean="0"/>
              <a:t>تبقى عملية اقتراح القوانين ومناقشتها وإصدارها من اختصاص البرلمان وحده دون مشاركة السلطة التنفيذية.</a:t>
            </a:r>
            <a:endParaRPr lang="ar-MA" sz="4800" dirty="0" smtClean="0"/>
          </a:p>
          <a:p>
            <a:pPr algn="just" rtl="1"/>
            <a:r>
              <a:rPr lang="ar-SA" sz="4800" dirty="0" smtClean="0"/>
              <a:t>كما لا يجوز للنائب في البرلمان أن يتولى أي منصب تنفيذي في السلطة التنفيذية ويتركز عمله على الوظيفة البرلمانية.</a:t>
            </a:r>
            <a:endParaRPr lang="fr-FR" sz="4800" dirty="0" smtClean="0"/>
          </a:p>
          <a:p>
            <a:pPr algn="just" rtl="1"/>
            <a:endParaRPr lang="fr-FR" sz="4800" dirty="0" smtClean="0"/>
          </a:p>
          <a:p>
            <a:pPr algn="just" rtl="1"/>
            <a:endParaRPr lang="fr-FR" sz="4800" dirty="0"/>
          </a:p>
        </p:txBody>
      </p:sp>
    </p:spTree>
    <p:extLst>
      <p:ext uri="{BB962C8B-B14F-4D97-AF65-F5344CB8AC3E}">
        <p14:creationId xmlns:p14="http://schemas.microsoft.com/office/powerpoint/2010/main" val="26459983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24691" y="2729345"/>
            <a:ext cx="12067309" cy="4247317"/>
          </a:xfrm>
          <a:prstGeom prst="rect">
            <a:avLst/>
          </a:prstGeom>
          <a:noFill/>
        </p:spPr>
        <p:txBody>
          <a:bodyPr wrap="square" rtlCol="0">
            <a:spAutoFit/>
          </a:bodyPr>
          <a:lstStyle/>
          <a:p>
            <a:pPr algn="just" rtl="1"/>
            <a:r>
              <a:rPr lang="ar-TN" sz="5400" b="1" dirty="0" smtClean="0"/>
              <a:t>رابع</a:t>
            </a:r>
            <a:r>
              <a:rPr lang="ar-SA" sz="5400" b="1" dirty="0" smtClean="0"/>
              <a:t>ا</a:t>
            </a:r>
            <a:r>
              <a:rPr lang="ar-TN" sz="5400" b="1" dirty="0" smtClean="0"/>
              <a:t>: </a:t>
            </a:r>
            <a:r>
              <a:rPr lang="ar-TN" sz="5400" b="1" dirty="0" smtClean="0"/>
              <a:t>عدم حل البرلمان</a:t>
            </a:r>
            <a:endParaRPr lang="fr-FR" sz="5400" b="1" dirty="0" smtClean="0"/>
          </a:p>
          <a:p>
            <a:pPr algn="just" rtl="1"/>
            <a:r>
              <a:rPr lang="ar-SA" sz="5400" dirty="0" smtClean="0"/>
              <a:t>لا يحق لرئيس </a:t>
            </a:r>
            <a:r>
              <a:rPr lang="ar-SA" sz="5400" dirty="0" smtClean="0"/>
              <a:t>الدولة </a:t>
            </a:r>
            <a:r>
              <a:rPr lang="ar-SA" sz="5400" dirty="0" smtClean="0"/>
              <a:t>حل البرلمان، ولا توجد رقابة من البرلمان على رئيس الجمهورية أو مساعديه فرئيس الجمهورية غير مسئول سياسيا أمام البرلمان وكذلك لا يجوز للبرلمان أن يوجه أسئلة أو استجواب لهم، </a:t>
            </a:r>
            <a:endParaRPr lang="fr-FR" sz="5400" dirty="0"/>
          </a:p>
        </p:txBody>
      </p:sp>
    </p:spTree>
    <p:extLst>
      <p:ext uri="{BB962C8B-B14F-4D97-AF65-F5344CB8AC3E}">
        <p14:creationId xmlns:p14="http://schemas.microsoft.com/office/powerpoint/2010/main" val="563791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Jaune">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273</TotalTime>
  <Words>2396</Words>
  <Application>Microsoft Office PowerPoint</Application>
  <PresentationFormat>Grand écran</PresentationFormat>
  <Paragraphs>115</Paragraphs>
  <Slides>74</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74</vt:i4>
      </vt:variant>
    </vt:vector>
  </HeadingPairs>
  <TitlesOfParts>
    <vt:vector size="80" baseType="lpstr">
      <vt:lpstr>Arial</vt:lpstr>
      <vt:lpstr>Calibri</vt:lpstr>
      <vt:lpstr>Calibri Light</vt:lpstr>
      <vt:lpstr>Times New Roman</vt:lpstr>
      <vt:lpstr>Wingdings</vt: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الفائز هو الذي يحصل على 270 صوت</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dc:creator>
  <cp:lastModifiedBy>pc</cp:lastModifiedBy>
  <cp:revision>14</cp:revision>
  <dcterms:created xsi:type="dcterms:W3CDTF">2025-04-10T08:39:37Z</dcterms:created>
  <dcterms:modified xsi:type="dcterms:W3CDTF">2025-04-10T13:13:36Z</dcterms:modified>
</cp:coreProperties>
</file>