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ar-S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ar-SA"/>
          </a:p>
        </p:txBody>
      </p:sp>
      <p:sp>
        <p:nvSpPr>
          <p:cNvPr id="4" name="Espace réservé de la date 3"/>
          <p:cNvSpPr>
            <a:spLocks noGrp="1"/>
          </p:cNvSpPr>
          <p:nvPr>
            <p:ph type="dt" sz="half" idx="10"/>
          </p:nvPr>
        </p:nvSpPr>
        <p:spPr/>
        <p:txBody>
          <a:bodyPr/>
          <a:lstStyle/>
          <a:p>
            <a:fld id="{DD0177A4-B1C6-4DEE-93BA-5192F8007F87}" type="datetimeFigureOut">
              <a:rPr lang="ar-SA" smtClean="0"/>
              <a:t>21/12/1446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6F8654AF-0FEB-4C50-80FA-6A37C44497C5}" type="slidenum">
              <a:rPr lang="ar-SA" smtClean="0"/>
              <a:t>‹N°›</a:t>
            </a:fld>
            <a:endParaRPr lang="ar-SA"/>
          </a:p>
        </p:txBody>
      </p:sp>
    </p:spTree>
    <p:extLst>
      <p:ext uri="{BB962C8B-B14F-4D97-AF65-F5344CB8AC3E}">
        <p14:creationId xmlns:p14="http://schemas.microsoft.com/office/powerpoint/2010/main" val="2584769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DD0177A4-B1C6-4DEE-93BA-5192F8007F87}" type="datetimeFigureOut">
              <a:rPr lang="ar-SA" smtClean="0"/>
              <a:t>21/12/1446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6F8654AF-0FEB-4C50-80FA-6A37C44497C5}" type="slidenum">
              <a:rPr lang="ar-SA" smtClean="0"/>
              <a:t>‹N°›</a:t>
            </a:fld>
            <a:endParaRPr lang="ar-SA"/>
          </a:p>
        </p:txBody>
      </p:sp>
    </p:spTree>
    <p:extLst>
      <p:ext uri="{BB962C8B-B14F-4D97-AF65-F5344CB8AC3E}">
        <p14:creationId xmlns:p14="http://schemas.microsoft.com/office/powerpoint/2010/main" val="605752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ar-S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DD0177A4-B1C6-4DEE-93BA-5192F8007F87}" type="datetimeFigureOut">
              <a:rPr lang="ar-SA" smtClean="0"/>
              <a:t>21/12/1446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6F8654AF-0FEB-4C50-80FA-6A37C44497C5}" type="slidenum">
              <a:rPr lang="ar-SA" smtClean="0"/>
              <a:t>‹N°›</a:t>
            </a:fld>
            <a:endParaRPr lang="ar-SA"/>
          </a:p>
        </p:txBody>
      </p:sp>
    </p:spTree>
    <p:extLst>
      <p:ext uri="{BB962C8B-B14F-4D97-AF65-F5344CB8AC3E}">
        <p14:creationId xmlns:p14="http://schemas.microsoft.com/office/powerpoint/2010/main" val="3303896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DD0177A4-B1C6-4DEE-93BA-5192F8007F87}" type="datetimeFigureOut">
              <a:rPr lang="ar-SA" smtClean="0"/>
              <a:t>21/12/1446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6F8654AF-0FEB-4C50-80FA-6A37C44497C5}" type="slidenum">
              <a:rPr lang="ar-SA" smtClean="0"/>
              <a:t>‹N°›</a:t>
            </a:fld>
            <a:endParaRPr lang="ar-SA"/>
          </a:p>
        </p:txBody>
      </p:sp>
    </p:spTree>
    <p:extLst>
      <p:ext uri="{BB962C8B-B14F-4D97-AF65-F5344CB8AC3E}">
        <p14:creationId xmlns:p14="http://schemas.microsoft.com/office/powerpoint/2010/main" val="1636012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ar-S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D0177A4-B1C6-4DEE-93BA-5192F8007F87}" type="datetimeFigureOut">
              <a:rPr lang="ar-SA" smtClean="0"/>
              <a:t>21/12/1446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6F8654AF-0FEB-4C50-80FA-6A37C44497C5}" type="slidenum">
              <a:rPr lang="ar-SA" smtClean="0"/>
              <a:t>‹N°›</a:t>
            </a:fld>
            <a:endParaRPr lang="ar-SA"/>
          </a:p>
        </p:txBody>
      </p:sp>
    </p:spTree>
    <p:extLst>
      <p:ext uri="{BB962C8B-B14F-4D97-AF65-F5344CB8AC3E}">
        <p14:creationId xmlns:p14="http://schemas.microsoft.com/office/powerpoint/2010/main" val="1284272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e la date 4"/>
          <p:cNvSpPr>
            <a:spLocks noGrp="1"/>
          </p:cNvSpPr>
          <p:nvPr>
            <p:ph type="dt" sz="half" idx="10"/>
          </p:nvPr>
        </p:nvSpPr>
        <p:spPr/>
        <p:txBody>
          <a:bodyPr/>
          <a:lstStyle/>
          <a:p>
            <a:fld id="{DD0177A4-B1C6-4DEE-93BA-5192F8007F87}" type="datetimeFigureOut">
              <a:rPr lang="ar-SA" smtClean="0"/>
              <a:t>21/12/1446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6F8654AF-0FEB-4C50-80FA-6A37C44497C5}" type="slidenum">
              <a:rPr lang="ar-SA" smtClean="0"/>
              <a:t>‹N°›</a:t>
            </a:fld>
            <a:endParaRPr lang="ar-SA"/>
          </a:p>
        </p:txBody>
      </p:sp>
    </p:spTree>
    <p:extLst>
      <p:ext uri="{BB962C8B-B14F-4D97-AF65-F5344CB8AC3E}">
        <p14:creationId xmlns:p14="http://schemas.microsoft.com/office/powerpoint/2010/main" val="4060524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ar-S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7" name="Espace réservé de la date 6"/>
          <p:cNvSpPr>
            <a:spLocks noGrp="1"/>
          </p:cNvSpPr>
          <p:nvPr>
            <p:ph type="dt" sz="half" idx="10"/>
          </p:nvPr>
        </p:nvSpPr>
        <p:spPr/>
        <p:txBody>
          <a:bodyPr/>
          <a:lstStyle/>
          <a:p>
            <a:fld id="{DD0177A4-B1C6-4DEE-93BA-5192F8007F87}" type="datetimeFigureOut">
              <a:rPr lang="ar-SA" smtClean="0"/>
              <a:t>21/12/1446</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6F8654AF-0FEB-4C50-80FA-6A37C44497C5}" type="slidenum">
              <a:rPr lang="ar-SA" smtClean="0"/>
              <a:t>‹N°›</a:t>
            </a:fld>
            <a:endParaRPr lang="ar-SA"/>
          </a:p>
        </p:txBody>
      </p:sp>
    </p:spTree>
    <p:extLst>
      <p:ext uri="{BB962C8B-B14F-4D97-AF65-F5344CB8AC3E}">
        <p14:creationId xmlns:p14="http://schemas.microsoft.com/office/powerpoint/2010/main" val="1507287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e la date 2"/>
          <p:cNvSpPr>
            <a:spLocks noGrp="1"/>
          </p:cNvSpPr>
          <p:nvPr>
            <p:ph type="dt" sz="half" idx="10"/>
          </p:nvPr>
        </p:nvSpPr>
        <p:spPr/>
        <p:txBody>
          <a:bodyPr/>
          <a:lstStyle/>
          <a:p>
            <a:fld id="{DD0177A4-B1C6-4DEE-93BA-5192F8007F87}" type="datetimeFigureOut">
              <a:rPr lang="ar-SA" smtClean="0"/>
              <a:t>21/12/1446</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6F8654AF-0FEB-4C50-80FA-6A37C44497C5}" type="slidenum">
              <a:rPr lang="ar-SA" smtClean="0"/>
              <a:t>‹N°›</a:t>
            </a:fld>
            <a:endParaRPr lang="ar-SA"/>
          </a:p>
        </p:txBody>
      </p:sp>
    </p:spTree>
    <p:extLst>
      <p:ext uri="{BB962C8B-B14F-4D97-AF65-F5344CB8AC3E}">
        <p14:creationId xmlns:p14="http://schemas.microsoft.com/office/powerpoint/2010/main" val="1536462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D0177A4-B1C6-4DEE-93BA-5192F8007F87}" type="datetimeFigureOut">
              <a:rPr lang="ar-SA" smtClean="0"/>
              <a:t>21/12/1446</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6F8654AF-0FEB-4C50-80FA-6A37C44497C5}" type="slidenum">
              <a:rPr lang="ar-SA" smtClean="0"/>
              <a:t>‹N°›</a:t>
            </a:fld>
            <a:endParaRPr lang="ar-SA"/>
          </a:p>
        </p:txBody>
      </p:sp>
    </p:spTree>
    <p:extLst>
      <p:ext uri="{BB962C8B-B14F-4D97-AF65-F5344CB8AC3E}">
        <p14:creationId xmlns:p14="http://schemas.microsoft.com/office/powerpoint/2010/main" val="3908532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D0177A4-B1C6-4DEE-93BA-5192F8007F87}" type="datetimeFigureOut">
              <a:rPr lang="ar-SA" smtClean="0"/>
              <a:t>21/12/1446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6F8654AF-0FEB-4C50-80FA-6A37C44497C5}" type="slidenum">
              <a:rPr lang="ar-SA" smtClean="0"/>
              <a:t>‹N°›</a:t>
            </a:fld>
            <a:endParaRPr lang="ar-SA"/>
          </a:p>
        </p:txBody>
      </p:sp>
    </p:spTree>
    <p:extLst>
      <p:ext uri="{BB962C8B-B14F-4D97-AF65-F5344CB8AC3E}">
        <p14:creationId xmlns:p14="http://schemas.microsoft.com/office/powerpoint/2010/main" val="173569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D0177A4-B1C6-4DEE-93BA-5192F8007F87}" type="datetimeFigureOut">
              <a:rPr lang="ar-SA" smtClean="0"/>
              <a:t>21/12/1446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6F8654AF-0FEB-4C50-80FA-6A37C44497C5}" type="slidenum">
              <a:rPr lang="ar-SA" smtClean="0"/>
              <a:t>‹N°›</a:t>
            </a:fld>
            <a:endParaRPr lang="ar-SA"/>
          </a:p>
        </p:txBody>
      </p:sp>
    </p:spTree>
    <p:extLst>
      <p:ext uri="{BB962C8B-B14F-4D97-AF65-F5344CB8AC3E}">
        <p14:creationId xmlns:p14="http://schemas.microsoft.com/office/powerpoint/2010/main" val="591856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fr-FR" smtClean="0"/>
              <a:t>Modifiez le style du titre</a:t>
            </a:r>
            <a:endParaRPr lang="ar-S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D0177A4-B1C6-4DEE-93BA-5192F8007F87}" type="datetimeFigureOut">
              <a:rPr lang="ar-SA" smtClean="0"/>
              <a:t>21/12/1446</a:t>
            </a:fld>
            <a:endParaRPr lang="ar-S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F8654AF-0FEB-4C50-80FA-6A37C44497C5}" type="slidenum">
              <a:rPr lang="ar-SA" smtClean="0"/>
              <a:t>‹N°›</a:t>
            </a:fld>
            <a:endParaRPr lang="ar-SA"/>
          </a:p>
        </p:txBody>
      </p:sp>
    </p:spTree>
    <p:extLst>
      <p:ext uri="{BB962C8B-B14F-4D97-AF65-F5344CB8AC3E}">
        <p14:creationId xmlns:p14="http://schemas.microsoft.com/office/powerpoint/2010/main" val="288607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ar-SA"/>
          </a:p>
        </p:txBody>
      </p:sp>
      <p:sp>
        <p:nvSpPr>
          <p:cNvPr id="3" name="Sous-titre 2"/>
          <p:cNvSpPr>
            <a:spLocks noGrp="1"/>
          </p:cNvSpPr>
          <p:nvPr>
            <p:ph type="subTitle" idx="1"/>
          </p:nvPr>
        </p:nvSpPr>
        <p:spPr/>
        <p:txBody>
          <a:bodyPr/>
          <a:lstStyle/>
          <a:p>
            <a:endParaRPr lang="ar-SA"/>
          </a:p>
        </p:txBody>
      </p:sp>
    </p:spTree>
    <p:extLst>
      <p:ext uri="{BB962C8B-B14F-4D97-AF65-F5344CB8AC3E}">
        <p14:creationId xmlns:p14="http://schemas.microsoft.com/office/powerpoint/2010/main" val="1669939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0945" y="3072348"/>
            <a:ext cx="11790218" cy="3785652"/>
          </a:xfrm>
          <a:prstGeom prst="rect">
            <a:avLst/>
          </a:prstGeom>
        </p:spPr>
        <p:txBody>
          <a:bodyPr wrap="square">
            <a:spAutoFit/>
          </a:bodyPr>
          <a:lstStyle/>
          <a:p>
            <a:pPr algn="just"/>
            <a:r>
              <a:rPr lang="ar-SA" sz="6000" dirty="0" smtClean="0"/>
              <a:t>-حق إعداد مشروع الموازنة الاتحادية السنوية ورفعها للكونغرس، فهي تحدد الإطار العملي للسياسة التي يمكن أن تنهجها السلطة التنفيذية خلال السنة المالية.</a:t>
            </a:r>
            <a:endParaRPr lang="fr-FR" sz="6000" dirty="0" smtClean="0"/>
          </a:p>
        </p:txBody>
      </p:sp>
    </p:spTree>
    <p:extLst>
      <p:ext uri="{BB962C8B-B14F-4D97-AF65-F5344CB8AC3E}">
        <p14:creationId xmlns:p14="http://schemas.microsoft.com/office/powerpoint/2010/main" val="29181253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35528" y="2733395"/>
            <a:ext cx="11786168" cy="4247317"/>
          </a:xfrm>
          <a:prstGeom prst="rect">
            <a:avLst/>
          </a:prstGeom>
          <a:noFill/>
        </p:spPr>
        <p:txBody>
          <a:bodyPr wrap="square" rtlCol="0">
            <a:spAutoFit/>
          </a:bodyPr>
          <a:lstStyle/>
          <a:p>
            <a:pPr algn="just" rtl="1"/>
            <a:r>
              <a:rPr lang="ar-SA" sz="5400" dirty="0" smtClean="0"/>
              <a:t>-حق توجيه خطاب للكونغرس عن حالة الاتحاد، ويتضمن هذا الخطاب الذي يلقى عادة في مستهل كل عام تقييم الرئيس لأوضاع البلاد وخططه السياسية والاقتصادية والاجتماعية. ويلعب هذا الخطاب دورا هاما في توجيه الكونغرس</a:t>
            </a:r>
            <a:endParaRPr lang="fr-FR" sz="5400" dirty="0"/>
          </a:p>
        </p:txBody>
      </p:sp>
    </p:spTree>
    <p:extLst>
      <p:ext uri="{BB962C8B-B14F-4D97-AF65-F5344CB8AC3E}">
        <p14:creationId xmlns:p14="http://schemas.microsoft.com/office/powerpoint/2010/main" val="9298016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48887" y="2333685"/>
            <a:ext cx="11451102" cy="4524315"/>
          </a:xfrm>
          <a:prstGeom prst="rect">
            <a:avLst/>
          </a:prstGeom>
          <a:noFill/>
        </p:spPr>
        <p:txBody>
          <a:bodyPr wrap="square" rtlCol="0">
            <a:spAutoFit/>
          </a:bodyPr>
          <a:lstStyle/>
          <a:p>
            <a:pPr algn="just" rtl="1"/>
            <a:r>
              <a:rPr lang="ar-SA" sz="4800" b="1" dirty="0" smtClean="0"/>
              <a:t>ثانيا: مظاهر تدخل السلطة التشريعية في عمل الرئيس </a:t>
            </a:r>
            <a:endParaRPr lang="fr-FR" sz="4800" dirty="0" smtClean="0"/>
          </a:p>
          <a:p>
            <a:pPr algn="just" rtl="1"/>
            <a:r>
              <a:rPr lang="ar-SA" sz="4800" dirty="0" smtClean="0"/>
              <a:t> يتمتع الكونغرس بعدة وسائل دستورية هامة يؤثر من خلالها على رئيس الولايات </a:t>
            </a:r>
            <a:r>
              <a:rPr lang="ar-SA" sz="4800" dirty="0" err="1" smtClean="0"/>
              <a:t>المتحدة.</a:t>
            </a:r>
            <a:r>
              <a:rPr lang="ar-SA" sz="4800" dirty="0" smtClean="0"/>
              <a:t> ومن أهم هذه </a:t>
            </a:r>
            <a:r>
              <a:rPr lang="ar-SA" sz="4800" dirty="0" err="1" smtClean="0"/>
              <a:t>الوسائل:</a:t>
            </a:r>
            <a:r>
              <a:rPr lang="ar-SA" sz="4800" dirty="0" smtClean="0"/>
              <a:t> </a:t>
            </a:r>
            <a:endParaRPr lang="fr-FR" sz="4800" dirty="0" smtClean="0"/>
          </a:p>
          <a:p>
            <a:pPr lvl="0" algn="just" rtl="1">
              <a:buFont typeface="Wingdings" pitchFamily="2" charset="2"/>
              <a:buChar char="ü"/>
            </a:pPr>
            <a:r>
              <a:rPr lang="ar-SA" sz="4800" dirty="0" smtClean="0"/>
              <a:t>أخذ رأي مجلس الشيوخ فيما يتعلق بالسياسة الخارجية، كما يجب الحصول على موافقته على المعاهدات والاتفاقيات التي يعقدها رئيس الجمهورية، </a:t>
            </a:r>
            <a:endParaRPr lang="fr-FR" sz="4800" dirty="0"/>
          </a:p>
        </p:txBody>
      </p:sp>
    </p:spTree>
    <p:extLst>
      <p:ext uri="{BB962C8B-B14F-4D97-AF65-F5344CB8AC3E}">
        <p14:creationId xmlns:p14="http://schemas.microsoft.com/office/powerpoint/2010/main" val="10493297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6371" y="3272044"/>
            <a:ext cx="7119257" cy="1323439"/>
          </a:xfrm>
          <a:prstGeom prst="rect">
            <a:avLst/>
          </a:prstGeom>
        </p:spPr>
        <p:txBody>
          <a:bodyPr wrap="none">
            <a:spAutoFit/>
          </a:bodyPr>
          <a:lstStyle/>
          <a:p>
            <a:pPr lvl="0" algn="just">
              <a:buFont typeface="Wingdings" pitchFamily="2" charset="2"/>
              <a:buChar char="ü"/>
            </a:pPr>
            <a:r>
              <a:rPr lang="ar-SA" sz="4000" dirty="0" smtClean="0"/>
              <a:t> موافقته على تعيين كبار الموظفين </a:t>
            </a:r>
          </a:p>
          <a:p>
            <a:pPr lvl="0" algn="just">
              <a:buFont typeface="Wingdings" pitchFamily="2" charset="2"/>
              <a:buChar char="ü"/>
            </a:pPr>
            <a:r>
              <a:rPr lang="ar-SA" sz="4000" dirty="0" smtClean="0"/>
              <a:t>موافقته أيضا على قضاة المحكمة العليا.</a:t>
            </a:r>
            <a:endParaRPr lang="fr-FR" sz="4000" dirty="0" smtClean="0"/>
          </a:p>
        </p:txBody>
      </p:sp>
    </p:spTree>
    <p:extLst>
      <p:ext uri="{BB962C8B-B14F-4D97-AF65-F5344CB8AC3E}">
        <p14:creationId xmlns:p14="http://schemas.microsoft.com/office/powerpoint/2010/main" val="4594101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33003" y="3879273"/>
            <a:ext cx="11408898" cy="3416320"/>
          </a:xfrm>
          <a:prstGeom prst="rect">
            <a:avLst/>
          </a:prstGeom>
          <a:noFill/>
        </p:spPr>
        <p:txBody>
          <a:bodyPr wrap="square" rtlCol="0">
            <a:spAutoFit/>
          </a:bodyPr>
          <a:lstStyle/>
          <a:p>
            <a:pPr algn="just" rtl="1"/>
            <a:r>
              <a:rPr lang="ar-SA" sz="5400" dirty="0" smtClean="0"/>
              <a:t>-يختار مجلس الشيوخ رئيسا مؤقتا في غياب نائب الرئيس أو عند توليه مهام رئيس الولايات المتحدة</a:t>
            </a:r>
            <a:r>
              <a:rPr lang="en-US" sz="5400" dirty="0" smtClean="0"/>
              <a:t>.</a:t>
            </a:r>
            <a:endParaRPr lang="fr-FR" sz="5400" dirty="0" smtClean="0"/>
          </a:p>
          <a:p>
            <a:pPr lvl="0" algn="just" rtl="1"/>
            <a:endParaRPr lang="ar-MA" sz="5400" dirty="0" smtClean="0"/>
          </a:p>
          <a:p>
            <a:pPr marL="342900" indent="-342900" algn="just" rtl="1">
              <a:buFont typeface="+mj-lt"/>
              <a:buAutoNum type="arabicPeriod"/>
            </a:pPr>
            <a:endParaRPr lang="fr-FR" sz="5400" dirty="0"/>
          </a:p>
        </p:txBody>
      </p:sp>
    </p:spTree>
    <p:extLst>
      <p:ext uri="{BB962C8B-B14F-4D97-AF65-F5344CB8AC3E}">
        <p14:creationId xmlns:p14="http://schemas.microsoft.com/office/powerpoint/2010/main" val="24159775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45162" y="2409199"/>
            <a:ext cx="11211951" cy="4247317"/>
          </a:xfrm>
          <a:prstGeom prst="rect">
            <a:avLst/>
          </a:prstGeom>
          <a:noFill/>
        </p:spPr>
        <p:txBody>
          <a:bodyPr wrap="square" rtlCol="0">
            <a:spAutoFit/>
          </a:bodyPr>
          <a:lstStyle/>
          <a:p>
            <a:pPr algn="just" rtl="1">
              <a:buFont typeface="Wingdings" pitchFamily="2" charset="2"/>
              <a:buChar char="ü"/>
            </a:pPr>
            <a:r>
              <a:rPr lang="ar-SA" sz="5400" dirty="0" smtClean="0"/>
              <a:t>حق اتهام رئيس الدولة وكبار الموظفين الفدراليين.  بالخيانة أو الرشوة أو أية جناية أو جنحة ضارة بالمصلحة العامة. ويعود لمجلس الشيوخ فقط صلاحية محاكمة </a:t>
            </a:r>
            <a:r>
              <a:rPr lang="ar-SA" sz="5400" dirty="0" err="1" smtClean="0"/>
              <a:t>الرئيس.</a:t>
            </a:r>
            <a:r>
              <a:rPr lang="ar-SA" sz="5400" dirty="0" smtClean="0"/>
              <a:t> ويترأس المحاكمة رئيس المحكمة </a:t>
            </a:r>
            <a:r>
              <a:rPr lang="ar-SA" sz="5400" dirty="0" err="1" smtClean="0"/>
              <a:t>العليا.</a:t>
            </a:r>
            <a:r>
              <a:rPr lang="ar-SA" sz="5400" dirty="0" smtClean="0"/>
              <a:t> </a:t>
            </a:r>
            <a:endParaRPr lang="fr-FR" sz="5400" dirty="0"/>
          </a:p>
        </p:txBody>
      </p:sp>
    </p:spTree>
    <p:extLst>
      <p:ext uri="{BB962C8B-B14F-4D97-AF65-F5344CB8AC3E}">
        <p14:creationId xmlns:p14="http://schemas.microsoft.com/office/powerpoint/2010/main" val="24756676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05406" y="3811012"/>
            <a:ext cx="11648049" cy="3046988"/>
          </a:xfrm>
          <a:prstGeom prst="rect">
            <a:avLst/>
          </a:prstGeom>
          <a:noFill/>
        </p:spPr>
        <p:txBody>
          <a:bodyPr wrap="square" rtlCol="0">
            <a:spAutoFit/>
          </a:bodyPr>
          <a:lstStyle/>
          <a:p>
            <a:pPr lvl="0" algn="just" rtl="1"/>
            <a:r>
              <a:rPr lang="ar-SA" sz="4800" dirty="0" smtClean="0"/>
              <a:t>هذا لأن مجلس الشيوخ هو الممثل للولايات لأنه محدود في عدد أعضائه بالنظر لمجلس النواب.</a:t>
            </a:r>
            <a:r>
              <a:rPr lang="ar-SA" sz="4800" dirty="0"/>
              <a:t> </a:t>
            </a:r>
            <a:r>
              <a:rPr lang="ar-SA" sz="4800" dirty="0" smtClean="0"/>
              <a:t>تكون مدة نيابته أطول من مدة نيابة مجلس النواب.</a:t>
            </a:r>
            <a:endParaRPr lang="fr-FR" sz="4800" dirty="0" smtClean="0"/>
          </a:p>
          <a:p>
            <a:pPr algn="r" rtl="1"/>
            <a:endParaRPr lang="fr-FR" sz="4800" dirty="0"/>
          </a:p>
        </p:txBody>
      </p:sp>
    </p:spTree>
    <p:extLst>
      <p:ext uri="{BB962C8B-B14F-4D97-AF65-F5344CB8AC3E}">
        <p14:creationId xmlns:p14="http://schemas.microsoft.com/office/powerpoint/2010/main" val="18895397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66255" y="2421135"/>
            <a:ext cx="11655296" cy="4247317"/>
          </a:xfrm>
          <a:prstGeom prst="rect">
            <a:avLst/>
          </a:prstGeom>
          <a:noFill/>
        </p:spPr>
        <p:txBody>
          <a:bodyPr wrap="square" rtlCol="0">
            <a:spAutoFit/>
          </a:bodyPr>
          <a:lstStyle/>
          <a:p>
            <a:pPr algn="just" rtl="1"/>
            <a:r>
              <a:rPr lang="ar-SA" sz="5400" dirty="0" smtClean="0"/>
              <a:t>وسيلة الضغط </a:t>
            </a:r>
            <a:r>
              <a:rPr lang="ar-SA" sz="5400" dirty="0" err="1" smtClean="0"/>
              <a:t>المالية </a:t>
            </a:r>
            <a:r>
              <a:rPr lang="ar-SA" sz="5400" dirty="0" smtClean="0"/>
              <a:t>: الكونغرس من خلال صلاحيته في مجال إقرار قانون الموازنة والقوانين المالية الأخرى يستطيع أن يؤثر إلى حد كبير على سياسة الرئيس، فالحكومة لا يمكن أن تعمل بدون التصويت على الميزانية أي تفويض بالجباية والإنفاق </a:t>
            </a:r>
            <a:endParaRPr lang="fr-FR" sz="5400" dirty="0"/>
          </a:p>
        </p:txBody>
      </p:sp>
    </p:spTree>
    <p:extLst>
      <p:ext uri="{BB962C8B-B14F-4D97-AF65-F5344CB8AC3E}">
        <p14:creationId xmlns:p14="http://schemas.microsoft.com/office/powerpoint/2010/main" val="119760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04801" y="2198184"/>
            <a:ext cx="11656788" cy="4524315"/>
          </a:xfrm>
          <a:prstGeom prst="rect">
            <a:avLst/>
          </a:prstGeom>
          <a:noFill/>
        </p:spPr>
        <p:txBody>
          <a:bodyPr wrap="square" rtlCol="0">
            <a:spAutoFit/>
          </a:bodyPr>
          <a:lstStyle/>
          <a:p>
            <a:pPr algn="just" rtl="1"/>
            <a:r>
              <a:rPr lang="ar-SA" sz="4800" b="1" dirty="0" smtClean="0"/>
              <a:t>خلاصة القول، </a:t>
            </a:r>
            <a:r>
              <a:rPr lang="ar-SA" sz="4800" dirty="0" smtClean="0"/>
              <a:t>أرسى الدستور الأمريكي مبدأين: مبدأ الاستقلال العضوي لكل سلطة، ومبدأ التخصص الوظيفي، ويقصد بالاستقلال العضوي أن تكون كل سلطة من سلطات الدولة الثلاث، السلطة التشريعية، والسلطة التنفيذية، والسلطة القضائية، مستقلة عن السلطتين </a:t>
            </a:r>
            <a:r>
              <a:rPr lang="ar-SA" sz="4800" dirty="0" err="1" smtClean="0"/>
              <a:t>الأخرين</a:t>
            </a:r>
            <a:r>
              <a:rPr lang="ar-SA" sz="4800" dirty="0" smtClean="0"/>
              <a:t>، وخاصة في مجال التكوين والحل،</a:t>
            </a:r>
            <a:endParaRPr lang="fr-FR" sz="4800" dirty="0"/>
          </a:p>
        </p:txBody>
      </p:sp>
    </p:spTree>
    <p:extLst>
      <p:ext uri="{BB962C8B-B14F-4D97-AF65-F5344CB8AC3E}">
        <p14:creationId xmlns:p14="http://schemas.microsoft.com/office/powerpoint/2010/main" val="9127484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93904" y="3092548"/>
            <a:ext cx="10846191" cy="3416320"/>
          </a:xfrm>
          <a:prstGeom prst="rect">
            <a:avLst/>
          </a:prstGeom>
          <a:noFill/>
        </p:spPr>
        <p:txBody>
          <a:bodyPr wrap="square" rtlCol="0">
            <a:spAutoFit/>
          </a:bodyPr>
          <a:lstStyle/>
          <a:p>
            <a:pPr algn="just" rtl="1"/>
            <a:r>
              <a:rPr lang="ar-SA" sz="5400" dirty="0" smtClean="0"/>
              <a:t>، فرئيس الولايات المتحدة ينتخب بواسطة الشعب، ولا يمكن مساءلته أمام الكونغرس، الذي بدوره يتم اختيار أعضائه من الشعب، ولا يملك الرئيس حله. </a:t>
            </a:r>
            <a:endParaRPr lang="fr-FR" sz="5400" dirty="0"/>
          </a:p>
        </p:txBody>
      </p:sp>
    </p:spTree>
    <p:extLst>
      <p:ext uri="{BB962C8B-B14F-4D97-AF65-F5344CB8AC3E}">
        <p14:creationId xmlns:p14="http://schemas.microsoft.com/office/powerpoint/2010/main" val="3470673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93964" y="2610683"/>
            <a:ext cx="11798744" cy="5078313"/>
          </a:xfrm>
          <a:prstGeom prst="rect">
            <a:avLst/>
          </a:prstGeom>
          <a:noFill/>
        </p:spPr>
        <p:txBody>
          <a:bodyPr wrap="square" rtlCol="0">
            <a:spAutoFit/>
          </a:bodyPr>
          <a:lstStyle/>
          <a:p>
            <a:pPr algn="just" rtl="1"/>
            <a:r>
              <a:rPr lang="ar-SA" sz="5400" b="1" dirty="0" smtClean="0"/>
              <a:t>هنا سنحاول تحديد مظاهر التداخل بين الكونغرس والرئيس </a:t>
            </a:r>
            <a:endParaRPr lang="fr-FR" sz="5400" dirty="0" smtClean="0"/>
          </a:p>
          <a:p>
            <a:pPr algn="just" rtl="1"/>
            <a:r>
              <a:rPr lang="ar-SA" sz="5400" dirty="0" smtClean="0"/>
              <a:t>يتميز النظام الرئاسي في الولايات المتحدة </a:t>
            </a:r>
            <a:r>
              <a:rPr lang="ar-SA" sz="5400" dirty="0" err="1" smtClean="0"/>
              <a:t>بقيامه</a:t>
            </a:r>
            <a:r>
              <a:rPr lang="ar-SA" sz="5400" dirty="0" smtClean="0"/>
              <a:t> على أساس مبدأ الفصل الجامد بين السلطتين التشريعية </a:t>
            </a:r>
            <a:r>
              <a:rPr lang="ar-SA" sz="5400" dirty="0" err="1" smtClean="0"/>
              <a:t>والتنفيذية.</a:t>
            </a:r>
            <a:r>
              <a:rPr lang="ar-SA" sz="5400" dirty="0" smtClean="0"/>
              <a:t> ويتحقق هذا المبدأ في الواقع من خلال انبثاق كل منهما مباشرة من الشعب،</a:t>
            </a:r>
            <a:r>
              <a:rPr lang="ar-MA" sz="5400" dirty="0" smtClean="0"/>
              <a:t> </a:t>
            </a:r>
            <a:endParaRPr lang="fr-FR" sz="5400" dirty="0"/>
          </a:p>
        </p:txBody>
      </p:sp>
    </p:spTree>
    <p:extLst>
      <p:ext uri="{BB962C8B-B14F-4D97-AF65-F5344CB8AC3E}">
        <p14:creationId xmlns:p14="http://schemas.microsoft.com/office/powerpoint/2010/main" val="37384412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870354"/>
            <a:ext cx="11582402" cy="3785652"/>
          </a:xfrm>
          <a:prstGeom prst="rect">
            <a:avLst/>
          </a:prstGeom>
        </p:spPr>
        <p:txBody>
          <a:bodyPr wrap="square">
            <a:spAutoFit/>
          </a:bodyPr>
          <a:lstStyle/>
          <a:p>
            <a:pPr algn="just"/>
            <a:r>
              <a:rPr lang="ar-SA" sz="6000" dirty="0" smtClean="0"/>
              <a:t>أما التخصص الوظيفي فيقصد به أن تختص كل سلطة من السلطات الثلاث بوظيفة معينة بذاتها، بل </a:t>
            </a:r>
            <a:r>
              <a:rPr lang="ar-TN" sz="6000" dirty="0" smtClean="0"/>
              <a:t>لا </a:t>
            </a:r>
            <a:r>
              <a:rPr lang="ar-SA" sz="6000" dirty="0" smtClean="0"/>
              <a:t>يجوز لأي سلطة أن تجاوز وظيفتها إلى غيرها مما يدخل في اختصاص سلطة أخرى.</a:t>
            </a:r>
            <a:endParaRPr lang="fr-FR" sz="6000" dirty="0" smtClean="0"/>
          </a:p>
        </p:txBody>
      </p:sp>
    </p:spTree>
    <p:extLst>
      <p:ext uri="{BB962C8B-B14F-4D97-AF65-F5344CB8AC3E}">
        <p14:creationId xmlns:p14="http://schemas.microsoft.com/office/powerpoint/2010/main" val="22663894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04801" y="2986827"/>
            <a:ext cx="11617996" cy="3416320"/>
          </a:xfrm>
          <a:prstGeom prst="rect">
            <a:avLst/>
          </a:prstGeom>
          <a:noFill/>
        </p:spPr>
        <p:txBody>
          <a:bodyPr wrap="square" rtlCol="0">
            <a:spAutoFit/>
          </a:bodyPr>
          <a:lstStyle/>
          <a:p>
            <a:pPr algn="just" rtl="1"/>
            <a:r>
              <a:rPr lang="ar-SA" sz="5400" b="1" dirty="0" smtClean="0"/>
              <a:t>كما نجد بأن</a:t>
            </a:r>
            <a:r>
              <a:rPr lang="ar-SA" sz="5400" dirty="0" smtClean="0"/>
              <a:t> الممارسة السياسية الأمريكية تجعلنا نقول بأن النظام الرئاسي قائم على فكرة الفصل شبه المطلق أو الفصل النسبي، وليس الفصل المطلق بين السلطات، </a:t>
            </a:r>
            <a:endParaRPr lang="fr-FR" sz="5400" dirty="0"/>
          </a:p>
        </p:txBody>
      </p:sp>
    </p:spTree>
    <p:extLst>
      <p:ext uri="{BB962C8B-B14F-4D97-AF65-F5344CB8AC3E}">
        <p14:creationId xmlns:p14="http://schemas.microsoft.com/office/powerpoint/2010/main" val="8791478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3" y="3105835"/>
            <a:ext cx="11333018" cy="2862322"/>
          </a:xfrm>
          <a:prstGeom prst="rect">
            <a:avLst/>
          </a:prstGeom>
        </p:spPr>
        <p:txBody>
          <a:bodyPr wrap="square">
            <a:spAutoFit/>
          </a:bodyPr>
          <a:lstStyle/>
          <a:p>
            <a:pPr algn="just"/>
            <a:r>
              <a:rPr lang="ar-SA" sz="6000" dirty="0" smtClean="0"/>
              <a:t>وذلك لقيام بعض الاستثناءات عليه في ظل هذا النظام، وذلك أن منطق الفصل المطلق يستبعد أية استثناءات، وهو أمر يتعذر تحقيقه</a:t>
            </a:r>
            <a:r>
              <a:rPr lang="en-US" sz="6000" dirty="0" smtClean="0"/>
              <a:t>. </a:t>
            </a:r>
            <a:endParaRPr lang="fr-FR" sz="6000" dirty="0"/>
          </a:p>
        </p:txBody>
      </p:sp>
    </p:spTree>
    <p:extLst>
      <p:ext uri="{BB962C8B-B14F-4D97-AF65-F5344CB8AC3E}">
        <p14:creationId xmlns:p14="http://schemas.microsoft.com/office/powerpoint/2010/main" val="16326294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15636" y="2333685"/>
            <a:ext cx="11634195" cy="4524315"/>
          </a:xfrm>
          <a:prstGeom prst="rect">
            <a:avLst/>
          </a:prstGeom>
          <a:noFill/>
        </p:spPr>
        <p:txBody>
          <a:bodyPr wrap="square" rtlCol="0">
            <a:spAutoFit/>
          </a:bodyPr>
          <a:lstStyle/>
          <a:p>
            <a:pPr algn="just" rtl="1"/>
            <a:r>
              <a:rPr lang="ar-SA" sz="4800" dirty="0" smtClean="0"/>
              <a:t>كما نشير بأن النظام الرئاسي الكلاسيكي الذي شرحناه يختلف عن النظام الرئاسي السائد في الدول النامية وخاصة أمريكا اللاتينية وأفريقيا، حيث يسيطر الرئيس على معظم الاختصاصات على حساب البرلمان، والسبب في ذلك هو أن هذه الأنظمة حاولت تطبيق هذا النظام دون المراعاة لأوضاعها السياسية والاقتصادية والاجتماعية المختلفة</a:t>
            </a:r>
            <a:r>
              <a:rPr lang="ar-MA" sz="4800" dirty="0" err="1" smtClean="0"/>
              <a:t>.</a:t>
            </a:r>
            <a:endParaRPr lang="fr-FR" sz="4800" dirty="0"/>
          </a:p>
        </p:txBody>
      </p:sp>
    </p:spTree>
    <p:extLst>
      <p:ext uri="{BB962C8B-B14F-4D97-AF65-F5344CB8AC3E}">
        <p14:creationId xmlns:p14="http://schemas.microsoft.com/office/powerpoint/2010/main" val="2733224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07818" y="3182070"/>
            <a:ext cx="11841587" cy="3046988"/>
          </a:xfrm>
          <a:prstGeom prst="rect">
            <a:avLst/>
          </a:prstGeom>
          <a:noFill/>
        </p:spPr>
        <p:txBody>
          <a:bodyPr wrap="square" rtlCol="0">
            <a:spAutoFit/>
          </a:bodyPr>
          <a:lstStyle/>
          <a:p>
            <a:pPr algn="just" rtl="1"/>
            <a:r>
              <a:rPr lang="ar-SA" sz="4800" dirty="0" smtClean="0"/>
              <a:t>ومن خلال استقلالهما شبه التام في ممارسة اختصاصاتهما الدستورية دون أن يكون للكونغرس الحق في حل الكونغرس، ورغم هذا الفصل</a:t>
            </a:r>
            <a:endParaRPr lang="fr-FR" sz="4800" dirty="0" smtClean="0"/>
          </a:p>
          <a:p>
            <a:pPr algn="just" rtl="1"/>
            <a:endParaRPr lang="fr-FR" sz="4800" dirty="0"/>
          </a:p>
        </p:txBody>
      </p:sp>
    </p:spTree>
    <p:extLst>
      <p:ext uri="{BB962C8B-B14F-4D97-AF65-F5344CB8AC3E}">
        <p14:creationId xmlns:p14="http://schemas.microsoft.com/office/powerpoint/2010/main" val="1999540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35527" y="3408219"/>
            <a:ext cx="11747590" cy="3785652"/>
          </a:xfrm>
          <a:prstGeom prst="rect">
            <a:avLst/>
          </a:prstGeom>
          <a:noFill/>
        </p:spPr>
        <p:txBody>
          <a:bodyPr wrap="square" rtlCol="0">
            <a:spAutoFit/>
          </a:bodyPr>
          <a:lstStyle/>
          <a:p>
            <a:pPr algn="just" rtl="1"/>
            <a:r>
              <a:rPr lang="ar-SA" sz="4800" b="1" dirty="0" smtClean="0"/>
              <a:t>  الممارسة السياسية اقتضت في الولايات المتحدة الأمريكية التخفيف من حدة الفصل بوجود بعض الاستثناءات: </a:t>
            </a:r>
            <a:endParaRPr lang="fr-FR" sz="4800" b="1" dirty="0" smtClean="0"/>
          </a:p>
          <a:p>
            <a:pPr algn="just" rtl="1"/>
            <a:r>
              <a:rPr lang="ar-SA" sz="4800" b="1" dirty="0" smtClean="0"/>
              <a:t>على مستوى تدخل الرئيس في عمل السلطة التشريعية</a:t>
            </a:r>
          </a:p>
          <a:p>
            <a:pPr algn="just"/>
            <a:r>
              <a:rPr lang="ar-SA" sz="4800" b="1" dirty="0" smtClean="0"/>
              <a:t>على مستوى تدخل السلطة التشريعية في عمل الرئيس</a:t>
            </a:r>
            <a:endParaRPr lang="fr-FR" sz="4800" b="1" dirty="0" smtClean="0"/>
          </a:p>
          <a:p>
            <a:pPr algn="just" rtl="1"/>
            <a:r>
              <a:rPr lang="ar-SA" sz="4800" b="1" dirty="0" smtClean="0"/>
              <a:t> </a:t>
            </a:r>
            <a:endParaRPr lang="fr-FR" sz="4800" b="1" dirty="0"/>
          </a:p>
        </p:txBody>
      </p:sp>
    </p:spTree>
    <p:extLst>
      <p:ext uri="{BB962C8B-B14F-4D97-AF65-F5344CB8AC3E}">
        <p14:creationId xmlns:p14="http://schemas.microsoft.com/office/powerpoint/2010/main" val="33642508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1631" y="3701534"/>
            <a:ext cx="8921032" cy="707886"/>
          </a:xfrm>
          <a:prstGeom prst="rect">
            <a:avLst/>
          </a:prstGeom>
        </p:spPr>
        <p:txBody>
          <a:bodyPr wrap="none">
            <a:spAutoFit/>
          </a:bodyPr>
          <a:lstStyle/>
          <a:p>
            <a:pPr algn="just"/>
            <a:r>
              <a:rPr lang="ar-SA" sz="4000" b="1" dirty="0" smtClean="0"/>
              <a:t>أولا: مظاهر تدخل الرئيس في عمل السلطة التشريعية</a:t>
            </a:r>
            <a:endParaRPr lang="fr-FR" sz="4000" dirty="0" smtClean="0"/>
          </a:p>
        </p:txBody>
      </p:sp>
    </p:spTree>
    <p:extLst>
      <p:ext uri="{BB962C8B-B14F-4D97-AF65-F5344CB8AC3E}">
        <p14:creationId xmlns:p14="http://schemas.microsoft.com/office/powerpoint/2010/main" val="5050196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982" y="3105835"/>
            <a:ext cx="11901054" cy="2862322"/>
          </a:xfrm>
          <a:prstGeom prst="rect">
            <a:avLst/>
          </a:prstGeom>
        </p:spPr>
        <p:txBody>
          <a:bodyPr wrap="square">
            <a:spAutoFit/>
          </a:bodyPr>
          <a:lstStyle/>
          <a:p>
            <a:pPr algn="just"/>
            <a:r>
              <a:rPr lang="ar-SA" sz="6000" dirty="0" smtClean="0"/>
              <a:t>يتمتع رئيس الولايات المتحدة بعدة وسائل دستورية هامة يؤثر من خلالها على أعمال الكونغرس. ومن أهم هذه الوسائل: </a:t>
            </a:r>
            <a:endParaRPr lang="fr-FR" sz="6000" dirty="0" smtClean="0"/>
          </a:p>
        </p:txBody>
      </p:sp>
    </p:spTree>
    <p:extLst>
      <p:ext uri="{BB962C8B-B14F-4D97-AF65-F5344CB8AC3E}">
        <p14:creationId xmlns:p14="http://schemas.microsoft.com/office/powerpoint/2010/main" val="30306178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02959" y="2610683"/>
            <a:ext cx="11057206" cy="4247317"/>
          </a:xfrm>
          <a:prstGeom prst="rect">
            <a:avLst/>
          </a:prstGeom>
          <a:noFill/>
        </p:spPr>
        <p:txBody>
          <a:bodyPr wrap="square" rtlCol="0">
            <a:spAutoFit/>
          </a:bodyPr>
          <a:lstStyle/>
          <a:p>
            <a:pPr algn="just" rtl="1"/>
            <a:r>
              <a:rPr lang="ar-SA" sz="5400" dirty="0" smtClean="0"/>
              <a:t>- منح رئيس الجمهورية حق الاعتراض التوفيقي( الفيتو)  على مشروعات القوانين التي يقرها البرلمان،  لإن الرئيس ينبغي عليه أن يوقع على القوانين الصادرة على الكونغرس تمهيدا لنشرها ودخولها حيز التنفيذ، </a:t>
            </a:r>
            <a:endParaRPr lang="fr-FR" sz="5400" dirty="0"/>
          </a:p>
        </p:txBody>
      </p:sp>
    </p:spTree>
    <p:extLst>
      <p:ext uri="{BB962C8B-B14F-4D97-AF65-F5344CB8AC3E}">
        <p14:creationId xmlns:p14="http://schemas.microsoft.com/office/powerpoint/2010/main" val="2151472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4" y="3756999"/>
            <a:ext cx="11360726" cy="2585323"/>
          </a:xfrm>
          <a:prstGeom prst="rect">
            <a:avLst/>
          </a:prstGeom>
        </p:spPr>
        <p:txBody>
          <a:bodyPr wrap="square">
            <a:spAutoFit/>
          </a:bodyPr>
          <a:lstStyle/>
          <a:p>
            <a:pPr algn="just"/>
            <a:r>
              <a:rPr lang="ar-SA" sz="5400" dirty="0" smtClean="0"/>
              <a:t>ولا يستطيع التغلب على ذلك الاعتراض إلا بعد عرض القرارات عليه ثانية وموافقته عليها بأغلبية الثلثين</a:t>
            </a:r>
            <a:r>
              <a:rPr lang="en-US" sz="5400" dirty="0" smtClean="0"/>
              <a:t>.</a:t>
            </a:r>
            <a:endParaRPr lang="fr-FR" sz="5400" dirty="0" smtClean="0"/>
          </a:p>
        </p:txBody>
      </p:sp>
    </p:spTree>
    <p:extLst>
      <p:ext uri="{BB962C8B-B14F-4D97-AF65-F5344CB8AC3E}">
        <p14:creationId xmlns:p14="http://schemas.microsoft.com/office/powerpoint/2010/main" val="25160302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89565" y="3134112"/>
            <a:ext cx="11254153" cy="4247317"/>
          </a:xfrm>
          <a:prstGeom prst="rect">
            <a:avLst/>
          </a:prstGeom>
          <a:noFill/>
        </p:spPr>
        <p:txBody>
          <a:bodyPr wrap="square" rtlCol="0">
            <a:spAutoFit/>
          </a:bodyPr>
          <a:lstStyle/>
          <a:p>
            <a:pPr algn="just" rtl="1"/>
            <a:r>
              <a:rPr lang="ar-SA" sz="5400" dirty="0" smtClean="0"/>
              <a:t>-المبادرة بصورة غير مباشرة لاقتراح مشاريع القوانين، وحث الكونغرس على إصدارها وذلك من خلال أصدقائه أو من خلال رؤساء الكتل الحزبية واللجان البرلمانية في المجلسين</a:t>
            </a:r>
            <a:r>
              <a:rPr lang="en-US" sz="5400" dirty="0" smtClean="0"/>
              <a:t>.</a:t>
            </a:r>
            <a:r>
              <a:rPr lang="ar-SA" sz="5400" dirty="0" smtClean="0"/>
              <a:t> </a:t>
            </a:r>
            <a:endParaRPr lang="fr-FR" sz="5400" dirty="0" smtClean="0"/>
          </a:p>
          <a:p>
            <a:pPr algn="just" rtl="1"/>
            <a:r>
              <a:rPr lang="ar-SA" sz="5400" dirty="0" smtClean="0"/>
              <a:t>-</a:t>
            </a:r>
            <a:endParaRPr lang="fr-FR" sz="5400" dirty="0"/>
          </a:p>
        </p:txBody>
      </p:sp>
    </p:spTree>
    <p:extLst>
      <p:ext uri="{BB962C8B-B14F-4D97-AF65-F5344CB8AC3E}">
        <p14:creationId xmlns:p14="http://schemas.microsoft.com/office/powerpoint/2010/main" val="1527061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655</Words>
  <Application>Microsoft Office PowerPoint</Application>
  <PresentationFormat>Grand écran</PresentationFormat>
  <Paragraphs>30</Paragraphs>
  <Slides>23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23</vt:i4>
      </vt:variant>
    </vt:vector>
  </HeadingPairs>
  <TitlesOfParts>
    <vt:vector size="29" baseType="lpstr">
      <vt:lpstr>Arial</vt:lpstr>
      <vt:lpstr>Calibri</vt:lpstr>
      <vt:lpstr>Calibri Light</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1</cp:revision>
  <dcterms:created xsi:type="dcterms:W3CDTF">2025-04-22T11:27:52Z</dcterms:created>
  <dcterms:modified xsi:type="dcterms:W3CDTF">2025-06-17T09:45:00Z</dcterms:modified>
</cp:coreProperties>
</file>